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58" r:id="rId5"/>
    <p:sldId id="280" r:id="rId6"/>
    <p:sldId id="273" r:id="rId7"/>
    <p:sldId id="259" r:id="rId8"/>
    <p:sldId id="261" r:id="rId9"/>
    <p:sldId id="279" r:id="rId10"/>
    <p:sldId id="274" r:id="rId11"/>
    <p:sldId id="262" r:id="rId12"/>
    <p:sldId id="281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10/4/15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10/4/15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10/4/15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10/4/15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10/4/15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10/4/15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10/4/15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10/4/15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10/4/15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10/4/15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10/4/15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DDFDF-EBA4-4A6D-A460-CCFBF2411C62}" type="datetimeFigureOut">
              <a:rPr lang="en-US" smtClean="0"/>
              <a:pPr/>
              <a:t>10/4/15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Multiply </a:t>
            </a:r>
            <a:r>
              <a:rPr lang="en-US" sz="7200" b="1" dirty="0" smtClean="0"/>
              <a:t>&amp; </a:t>
            </a:r>
            <a:r>
              <a:rPr lang="en-US" sz="7200" b="1" dirty="0" smtClean="0"/>
              <a:t>Divide </a:t>
            </a:r>
            <a:r>
              <a:rPr lang="en-US" sz="7200" b="1" dirty="0" smtClean="0"/>
              <a:t>Fractions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EXAMPLE 3: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7200" b="1" dirty="0" smtClean="0"/>
          </a:p>
          <a:p>
            <a:pPr>
              <a:buNone/>
            </a:pPr>
            <a:endParaRPr lang="en-US" sz="44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14400" y="1524000"/>
            <a:ext cx="7772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Liam wishes to make ½ of a recipe. If the recipe calls for ¾ cups of flour, how many cups should he use? 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EXAMPLE 4: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¾ pounds of cashews will be divided into ¼ pound bags. How many bags can be made?</a:t>
            </a:r>
            <a:endParaRPr lang="en-US" sz="4400" dirty="0"/>
          </a:p>
          <a:p>
            <a:pPr>
              <a:buNone/>
            </a:pPr>
            <a:endParaRPr lang="en-US" sz="4400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</a:t>
            </a:r>
            <a:r>
              <a:rPr lang="en-US" dirty="0" err="1" smtClean="0"/>
              <a:t>Turn..TRY</a:t>
            </a:r>
            <a:r>
              <a:rPr lang="en-US" dirty="0" smtClean="0"/>
              <a:t> </a:t>
            </a:r>
            <a:r>
              <a:rPr lang="en-US" dirty="0" smtClean="0"/>
              <a:t>THESE….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en-US" sz="3800" dirty="0" smtClean="0"/>
              <a:t>Mark left 3/8 of a pizza in the refrigerator. On Friday, he ate ½ of what was left of the pizza. What fraction of the entire pizza did he eat on Friday?        </a:t>
            </a:r>
            <a:endParaRPr lang="en-US" sz="3800" dirty="0" smtClean="0"/>
          </a:p>
          <a:p>
            <a:pPr marL="514350" indent="-514350">
              <a:buAutoNum type="arabicParenR"/>
            </a:pPr>
            <a:r>
              <a:rPr lang="en-US" sz="3800" dirty="0" smtClean="0"/>
              <a:t> William has ¾ cups of fruit juice. If he divides the juice into 1/8 cup servings, how many servings will he have?</a:t>
            </a:r>
            <a:endParaRPr lang="en-US" sz="3800" dirty="0" smtClean="0"/>
          </a:p>
        </p:txBody>
      </p:sp>
    </p:spTree>
    <p:extLst>
      <p:ext uri="{BB962C8B-B14F-4D97-AF65-F5344CB8AC3E}">
        <p14:creationId xmlns:p14="http://schemas.microsoft.com/office/powerpoint/2010/main" val="1743788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47" y="609600"/>
            <a:ext cx="9067800" cy="1143000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/>
              <a:t>EXIT TICKET</a:t>
            </a:r>
            <a:br>
              <a:rPr lang="en-US" sz="4800" b="1" dirty="0" smtClean="0"/>
            </a:br>
            <a:r>
              <a:rPr lang="en-US" b="1" dirty="0" smtClean="0"/>
              <a:t>Evaluate the following</a:t>
            </a:r>
            <a:r>
              <a:rPr lang="en-US" b="1" dirty="0" smtClean="0"/>
              <a:t>. Show work.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1"/>
            <a:ext cx="8915400" cy="49530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arenR"/>
            </a:pPr>
            <a:r>
              <a:rPr lang="en-US" sz="4000" b="1" dirty="0" smtClean="0"/>
              <a:t> </a:t>
            </a:r>
            <a:r>
              <a:rPr lang="en-US" sz="4000" dirty="0" smtClean="0"/>
              <a:t>Wyatt </a:t>
            </a:r>
            <a:r>
              <a:rPr lang="en-US" sz="4000" dirty="0"/>
              <a:t>has </a:t>
            </a:r>
            <a:r>
              <a:rPr lang="en-US" sz="4000" dirty="0" smtClean="0"/>
              <a:t>1/4 </a:t>
            </a:r>
            <a:r>
              <a:rPr lang="en-US" sz="4000" dirty="0"/>
              <a:t>cups of fruit juice. If s</a:t>
            </a:r>
            <a:r>
              <a:rPr lang="en-US" sz="4000" dirty="0" smtClean="0"/>
              <a:t>he </a:t>
            </a:r>
            <a:r>
              <a:rPr lang="en-US" sz="4000" dirty="0"/>
              <a:t>divides the juice into 1/8 cup servings, how many servings will </a:t>
            </a:r>
            <a:r>
              <a:rPr lang="en-US" sz="4000" dirty="0" smtClean="0"/>
              <a:t>she </a:t>
            </a:r>
            <a:r>
              <a:rPr lang="en-US" sz="4000" dirty="0"/>
              <a:t>have</a:t>
            </a:r>
            <a:r>
              <a:rPr lang="en-US" sz="4000" dirty="0" smtClean="0"/>
              <a:t>?</a:t>
            </a:r>
            <a:endParaRPr lang="en-US" sz="4000" b="1" dirty="0" smtClean="0"/>
          </a:p>
          <a:p>
            <a:pPr marL="0" indent="0">
              <a:buNone/>
            </a:pPr>
            <a:r>
              <a:rPr lang="en-US" sz="4000" b="1" dirty="0" smtClean="0"/>
              <a:t>2) </a:t>
            </a:r>
            <a:r>
              <a:rPr lang="en-US" sz="4000" dirty="0" smtClean="0"/>
              <a:t>Lydia </a:t>
            </a:r>
            <a:r>
              <a:rPr lang="en-US" sz="4000" dirty="0"/>
              <a:t>wishes to make </a:t>
            </a:r>
            <a:r>
              <a:rPr lang="en-US" sz="4000" dirty="0" smtClean="0"/>
              <a:t>1/3 </a:t>
            </a:r>
            <a:r>
              <a:rPr lang="en-US" sz="4000" dirty="0"/>
              <a:t>of a recipe. If the recipe calls for </a:t>
            </a:r>
            <a:r>
              <a:rPr lang="en-US" sz="4000" dirty="0" smtClean="0"/>
              <a:t>2/3 </a:t>
            </a:r>
            <a:r>
              <a:rPr lang="en-US" sz="4000" dirty="0"/>
              <a:t>cups of </a:t>
            </a:r>
            <a:r>
              <a:rPr lang="en-US" sz="4000" dirty="0" smtClean="0"/>
              <a:t>sugar, </a:t>
            </a:r>
            <a:r>
              <a:rPr lang="en-US" sz="4000" dirty="0"/>
              <a:t>how many cups should </a:t>
            </a:r>
            <a:r>
              <a:rPr lang="en-US" sz="4000" dirty="0" smtClean="0"/>
              <a:t>she </a:t>
            </a:r>
            <a:r>
              <a:rPr lang="en-US" sz="4000" dirty="0"/>
              <a:t>use?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NUMBER TALK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800" b="1" dirty="0" smtClean="0"/>
              <a:t>55 - 21</a:t>
            </a:r>
            <a:endParaRPr lang="en-US" sz="8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Objective: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sz="6600" b="1" dirty="0"/>
              <a:t>I can </a:t>
            </a:r>
            <a:r>
              <a:rPr lang="en-US" sz="6600" b="1" dirty="0" smtClean="0"/>
              <a:t>solve contextual problems involving multiplying </a:t>
            </a:r>
            <a:r>
              <a:rPr lang="en-US" sz="6600" b="1" dirty="0" smtClean="0"/>
              <a:t>and </a:t>
            </a:r>
            <a:r>
              <a:rPr lang="en-US" sz="6600" b="1" dirty="0" smtClean="0"/>
              <a:t>dividing like and </a:t>
            </a:r>
            <a:r>
              <a:rPr lang="en-US" sz="6600" b="1" dirty="0" smtClean="0"/>
              <a:t>unlike </a:t>
            </a:r>
            <a:r>
              <a:rPr lang="en-US" sz="6600" b="1" dirty="0" smtClean="0"/>
              <a:t>fractions</a:t>
            </a:r>
            <a:r>
              <a:rPr lang="en-US" sz="6600" b="1" dirty="0" smtClean="0"/>
              <a:t>.</a:t>
            </a:r>
          </a:p>
          <a:p>
            <a:pPr algn="ctr">
              <a:buNone/>
            </a:pPr>
            <a:r>
              <a:rPr lang="en-US" sz="6600" b="1" dirty="0" smtClean="0"/>
              <a:t>(7.NS.A.3) </a:t>
            </a:r>
            <a:endParaRPr lang="en-US" sz="6600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What do you think we are learning today?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267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Vocabulary: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-</a:t>
            </a:r>
            <a:r>
              <a:rPr lang="en-US" sz="3600" b="1" u="sng" dirty="0" smtClean="0"/>
              <a:t>reciprocal</a:t>
            </a:r>
            <a:r>
              <a:rPr lang="en-US" sz="3600" b="1" dirty="0" smtClean="0"/>
              <a:t>: multiplicative inverse</a:t>
            </a:r>
            <a:endParaRPr lang="en-US" sz="3600" b="1" dirty="0" smtClean="0"/>
          </a:p>
          <a:p>
            <a:pPr>
              <a:buNone/>
            </a:pPr>
            <a:endParaRPr lang="en-US" sz="3600" b="1" dirty="0"/>
          </a:p>
          <a:p>
            <a:pPr>
              <a:buNone/>
            </a:pPr>
            <a:endParaRPr lang="en-US" sz="3600" b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entury Gothic" pitchFamily="34" charset="0"/>
                <a:ea typeface="ＭＳ Ｐゴシック" charset="-128"/>
              </a:rPr>
              <a:t>What is </a:t>
            </a:r>
            <a:r>
              <a:rPr lang="en-US" dirty="0" smtClean="0">
                <a:latin typeface="Century Gothic" pitchFamily="34" charset="0"/>
                <a:ea typeface="ＭＳ Ｐゴシック" charset="-128"/>
              </a:rPr>
              <a:t>reciprocal?</a:t>
            </a:r>
            <a:endParaRPr lang="en-US" dirty="0" smtClean="0">
              <a:latin typeface="Century Gothic" pitchFamily="34" charset="0"/>
              <a:ea typeface="ＭＳ Ｐゴシック" charset="-128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dirty="0" smtClean="0">
                <a:latin typeface="Century Gothic" pitchFamily="34" charset="0"/>
                <a:ea typeface="ＭＳ Ｐゴシック" charset="-128"/>
              </a:rPr>
              <a:t>Characteristics of </a:t>
            </a:r>
            <a:r>
              <a:rPr lang="en-US" dirty="0" smtClean="0">
                <a:latin typeface="Century Gothic" pitchFamily="34" charset="0"/>
                <a:ea typeface="ＭＳ Ｐゴシック" charset="-128"/>
              </a:rPr>
              <a:t>reciprocal:</a:t>
            </a:r>
            <a:endParaRPr lang="en-US" dirty="0" smtClean="0">
              <a:latin typeface="Century Gothic" pitchFamily="34" charset="0"/>
              <a:ea typeface="ＭＳ Ｐゴシック" charset="-128"/>
            </a:endParaRPr>
          </a:p>
          <a:p>
            <a:pPr marL="0" indent="0" eaLnBrk="1" hangingPunct="1">
              <a:buFont typeface="Arial" pitchFamily="34" charset="0"/>
              <a:buNone/>
            </a:pPr>
            <a:r>
              <a:rPr lang="en-US" dirty="0" smtClean="0">
                <a:latin typeface="Century Gothic" pitchFamily="34" charset="0"/>
                <a:ea typeface="ＭＳ Ｐゴシック" charset="-128"/>
              </a:rPr>
              <a:t>-when dividing fractions, the second fraction is flipped and operation is changed to multiplication</a:t>
            </a:r>
            <a:endParaRPr lang="en-US" dirty="0" smtClean="0">
              <a:latin typeface="Century Gothic" pitchFamily="34" charset="0"/>
              <a:ea typeface="ＭＳ Ｐゴシック" charset="-128"/>
            </a:endParaRPr>
          </a:p>
          <a:p>
            <a:pPr marL="0" indent="0" eaLnBrk="1" hangingPunct="1">
              <a:buFont typeface="Arial" pitchFamily="34" charset="0"/>
              <a:buNone/>
            </a:pPr>
            <a:endParaRPr lang="en-US" dirty="0" smtClean="0">
              <a:latin typeface="Century Gothic" pitchFamily="34" charset="0"/>
              <a:ea typeface="ＭＳ Ｐゴシック" charset="-128"/>
            </a:endParaRPr>
          </a:p>
          <a:p>
            <a:pPr marL="0" indent="0" eaLnBrk="1" hangingPunct="1">
              <a:buFont typeface="Arial" pitchFamily="34" charset="0"/>
              <a:buNone/>
            </a:pPr>
            <a:r>
              <a:rPr lang="en-US" dirty="0" smtClean="0">
                <a:latin typeface="Century Gothic" pitchFamily="34" charset="0"/>
                <a:ea typeface="ＭＳ Ｐゴシック" charset="-128"/>
              </a:rPr>
              <a:t>Examples:</a:t>
            </a:r>
          </a:p>
        </p:txBody>
      </p:sp>
    </p:spTree>
    <p:extLst>
      <p:ext uri="{BB962C8B-B14F-4D97-AF65-F5344CB8AC3E}">
        <p14:creationId xmlns:p14="http://schemas.microsoft.com/office/powerpoint/2010/main" val="615496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WATCH THIS….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870068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EXAMPLE 1: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600" b="1" dirty="0" smtClean="0"/>
              <a:t>3/</a:t>
            </a:r>
            <a:r>
              <a:rPr lang="en-US" sz="6600" b="1" dirty="0"/>
              <a:t>5</a:t>
            </a:r>
            <a:r>
              <a:rPr lang="en-US" sz="6600" b="1" dirty="0" smtClean="0"/>
              <a:t> </a:t>
            </a:r>
            <a:r>
              <a:rPr lang="en-US" sz="6600" b="1" dirty="0"/>
              <a:t>X</a:t>
            </a:r>
            <a:r>
              <a:rPr lang="en-US" sz="6600" b="1" dirty="0" smtClean="0"/>
              <a:t> </a:t>
            </a:r>
            <a:r>
              <a:rPr lang="en-US" sz="6600" b="1" dirty="0"/>
              <a:t>1</a:t>
            </a:r>
            <a:r>
              <a:rPr lang="en-US" sz="6600" b="1" dirty="0" smtClean="0"/>
              <a:t>/</a:t>
            </a:r>
            <a:r>
              <a:rPr lang="en-US" sz="6600" b="1" dirty="0" smtClean="0"/>
              <a:t>5</a:t>
            </a:r>
            <a:r>
              <a:rPr lang="en-US" sz="6600" b="1" dirty="0" smtClean="0"/>
              <a:t> </a:t>
            </a:r>
            <a:r>
              <a:rPr lang="en-US" sz="6600" b="1" dirty="0" smtClean="0"/>
              <a:t>= </a:t>
            </a:r>
          </a:p>
          <a:p>
            <a:pPr algn="ctr">
              <a:buNone/>
            </a:pPr>
            <a:endParaRPr lang="en-US" sz="7200" b="1" dirty="0" smtClean="0"/>
          </a:p>
          <a:p>
            <a:pPr>
              <a:buNone/>
            </a:pPr>
            <a:endParaRPr lang="en-US" sz="4400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EXAMPLE 2: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600" b="1" dirty="0" smtClean="0"/>
              <a:t>½ </a:t>
            </a:r>
            <a:r>
              <a:rPr lang="en-US" sz="6600" b="1" dirty="0" smtClean="0"/>
              <a:t>÷ ¾  </a:t>
            </a:r>
            <a:r>
              <a:rPr lang="en-US" sz="6600" b="1" dirty="0" smtClean="0"/>
              <a:t>= </a:t>
            </a:r>
            <a:endParaRPr lang="en-US" sz="6600" b="1" dirty="0"/>
          </a:p>
          <a:p>
            <a:pPr>
              <a:buNone/>
            </a:pPr>
            <a:endParaRPr lang="en-US" sz="4400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</a:t>
            </a:r>
            <a:r>
              <a:rPr lang="en-US" dirty="0" err="1" smtClean="0"/>
              <a:t>Turn..TRY</a:t>
            </a:r>
            <a:r>
              <a:rPr lang="en-US" dirty="0" smtClean="0"/>
              <a:t> </a:t>
            </a:r>
            <a:r>
              <a:rPr lang="en-US" dirty="0" smtClean="0"/>
              <a:t>THESE….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en-US" sz="6000" dirty="0" smtClean="0"/>
              <a:t> </a:t>
            </a:r>
            <a:r>
              <a:rPr lang="en-US" sz="6000" dirty="0" smtClean="0"/>
              <a:t>-2</a:t>
            </a:r>
            <a:r>
              <a:rPr lang="en-US" sz="6000" dirty="0" smtClean="0"/>
              <a:t>/3 </a:t>
            </a:r>
            <a:r>
              <a:rPr lang="en-US" sz="6000" dirty="0" smtClean="0"/>
              <a:t>X </a:t>
            </a:r>
            <a:r>
              <a:rPr lang="en-US" sz="6000" dirty="0" smtClean="0"/>
              <a:t>½ = </a:t>
            </a:r>
          </a:p>
          <a:p>
            <a:pPr marL="514350" indent="-514350">
              <a:buAutoNum type="arabicParenR"/>
            </a:pPr>
            <a:r>
              <a:rPr lang="en-US" sz="6000" dirty="0" smtClean="0"/>
              <a:t> 5/8 </a:t>
            </a:r>
            <a:r>
              <a:rPr lang="en-US" sz="6000" dirty="0" smtClean="0"/>
              <a:t>X -¼</a:t>
            </a:r>
            <a:r>
              <a:rPr lang="en-US" sz="6000" dirty="0" smtClean="0"/>
              <a:t>= </a:t>
            </a:r>
          </a:p>
          <a:p>
            <a:pPr marL="514350" indent="-514350">
              <a:buAutoNum type="arabicParenR"/>
            </a:pPr>
            <a:r>
              <a:rPr lang="en-US" sz="6000" dirty="0" smtClean="0"/>
              <a:t> </a:t>
            </a:r>
            <a:r>
              <a:rPr lang="en-US" sz="6000" dirty="0" smtClean="0"/>
              <a:t>¾ ÷ </a:t>
            </a:r>
            <a:r>
              <a:rPr lang="en-US" sz="6000" dirty="0" smtClean="0"/>
              <a:t>1</a:t>
            </a:r>
            <a:r>
              <a:rPr lang="en-US" sz="6000" dirty="0" smtClean="0"/>
              <a:t>/8= </a:t>
            </a:r>
            <a:endParaRPr lang="en-US" sz="6000" dirty="0" smtClean="0"/>
          </a:p>
          <a:p>
            <a:pPr marL="514350" indent="-514350">
              <a:buAutoNum type="arabicParenR"/>
            </a:pPr>
            <a:r>
              <a:rPr lang="en-US" sz="6000" dirty="0" smtClean="0"/>
              <a:t> </a:t>
            </a:r>
            <a:r>
              <a:rPr lang="en-US" sz="6000" dirty="0" smtClean="0"/>
              <a:t>-7</a:t>
            </a:r>
            <a:r>
              <a:rPr lang="en-US" sz="6000" dirty="0" smtClean="0"/>
              <a:t>/</a:t>
            </a:r>
            <a:r>
              <a:rPr lang="en-US" sz="6000" smtClean="0"/>
              <a:t>9 </a:t>
            </a:r>
            <a:r>
              <a:rPr lang="en-US" sz="6000" smtClean="0"/>
              <a:t>÷ </a:t>
            </a:r>
            <a:r>
              <a:rPr lang="en-US" sz="6000" dirty="0" smtClean="0"/>
              <a:t>-1/9 </a:t>
            </a:r>
            <a:r>
              <a:rPr lang="en-US" sz="6000" dirty="0" smtClean="0"/>
              <a:t>= </a:t>
            </a:r>
            <a:endParaRPr lang="en-US" sz="6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327</Words>
  <Application>Microsoft Macintosh PowerPoint</Application>
  <PresentationFormat>On-screen Show (4:3)</PresentationFormat>
  <Paragraphs>35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Multiply &amp; Divide Fractions</vt:lpstr>
      <vt:lpstr>Objective:</vt:lpstr>
      <vt:lpstr>What do you think we are learning today?</vt:lpstr>
      <vt:lpstr>Vocabulary:</vt:lpstr>
      <vt:lpstr>What is reciprocal?</vt:lpstr>
      <vt:lpstr>WATCH THIS….</vt:lpstr>
      <vt:lpstr>EXAMPLE 1:</vt:lpstr>
      <vt:lpstr>EXAMPLE 2:</vt:lpstr>
      <vt:lpstr>Your Turn..TRY THESE….</vt:lpstr>
      <vt:lpstr>EXAMPLE 3:</vt:lpstr>
      <vt:lpstr>EXAMPLE 4:</vt:lpstr>
      <vt:lpstr>Your Turn..TRY THESE….</vt:lpstr>
      <vt:lpstr>EXIT TICKET Evaluate the following. Show work.  </vt:lpstr>
      <vt:lpstr>NUMBER TALK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Integers and Their Opposites</dc:title>
  <dc:creator>kingk</dc:creator>
  <cp:lastModifiedBy>Kiara  King</cp:lastModifiedBy>
  <cp:revision>43</cp:revision>
  <dcterms:created xsi:type="dcterms:W3CDTF">2015-08-17T12:18:55Z</dcterms:created>
  <dcterms:modified xsi:type="dcterms:W3CDTF">2015-10-04T20:15:00Z</dcterms:modified>
</cp:coreProperties>
</file>