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60" r:id="rId5"/>
    <p:sldId id="258" r:id="rId6"/>
    <p:sldId id="259" r:id="rId7"/>
    <p:sldId id="264" r:id="rId8"/>
    <p:sldId id="265" r:id="rId9"/>
    <p:sldId id="266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7B997-1F11-486C-97D4-99A42BFE0DA4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84E4-FF60-4343-A79F-DC7BDC1DA2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7887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7B997-1F11-486C-97D4-99A42BFE0DA4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84E4-FF60-4343-A79F-DC7BDC1DA2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0867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7B997-1F11-486C-97D4-99A42BFE0DA4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84E4-FF60-4343-A79F-DC7BDC1DA2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8129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7B997-1F11-486C-97D4-99A42BFE0DA4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84E4-FF60-4343-A79F-DC7BDC1DA2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386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7B997-1F11-486C-97D4-99A42BFE0DA4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84E4-FF60-4343-A79F-DC7BDC1DA2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201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7B997-1F11-486C-97D4-99A42BFE0DA4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84E4-FF60-4343-A79F-DC7BDC1DA2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7470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7B997-1F11-486C-97D4-99A42BFE0DA4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84E4-FF60-4343-A79F-DC7BDC1DA2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2834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7B997-1F11-486C-97D4-99A42BFE0DA4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84E4-FF60-4343-A79F-DC7BDC1DA2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4684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7B997-1F11-486C-97D4-99A42BFE0DA4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84E4-FF60-4343-A79F-DC7BDC1DA2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5705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7B997-1F11-486C-97D4-99A42BFE0DA4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84E4-FF60-4343-A79F-DC7BDC1DA2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4683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7B997-1F11-486C-97D4-99A42BFE0DA4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84E4-FF60-4343-A79F-DC7BDC1DA2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4471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7B997-1F11-486C-97D4-99A42BFE0DA4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C84E4-FF60-4343-A79F-DC7BDC1DA2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403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</a:rPr>
              <a:t>Mixed Numbers</a:t>
            </a: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Adding &amp; Subtracting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C000"/>
                </a:solidFill>
              </a:rPr>
              <a:t>Calculator Tips</a:t>
            </a:r>
            <a:endParaRPr lang="en-US" sz="5400" b="1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458200" cy="495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1.Enter the whole number then hit unit.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 2. </a:t>
            </a:r>
            <a:r>
              <a:rPr lang="en-US" b="1" dirty="0">
                <a:solidFill>
                  <a:schemeClr val="bg1"/>
                </a:solidFill>
              </a:rPr>
              <a:t>E</a:t>
            </a:r>
            <a:r>
              <a:rPr lang="en-US" b="1" dirty="0" smtClean="0">
                <a:solidFill>
                  <a:schemeClr val="bg1"/>
                </a:solidFill>
              </a:rPr>
              <a:t>nter the numerator, then the down arrow and enter the denominator.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3. Before hitting enter, look for the </a:t>
            </a:r>
            <a:r>
              <a:rPr lang="en-US" b="1" dirty="0" smtClean="0">
                <a:solidFill>
                  <a:schemeClr val="bg1"/>
                </a:solidFill>
              </a:rPr>
              <a:t>“</a:t>
            </a:r>
            <a:r>
              <a:rPr lang="en-US" b="1" dirty="0" err="1" smtClean="0">
                <a:solidFill>
                  <a:schemeClr val="bg1"/>
                </a:solidFill>
              </a:rPr>
              <a:t>A_b</a:t>
            </a:r>
            <a:r>
              <a:rPr lang="en-US" b="1" dirty="0" smtClean="0">
                <a:solidFill>
                  <a:schemeClr val="bg1"/>
                </a:solidFill>
              </a:rPr>
              <a:t>/c </a:t>
            </a:r>
            <a:r>
              <a:rPr lang="en-US" b="1" dirty="0" smtClean="0">
                <a:solidFill>
                  <a:schemeClr val="bg1"/>
                </a:solidFill>
              </a:rPr>
              <a:t>↔ </a:t>
            </a:r>
            <a:r>
              <a:rPr lang="en-US" b="1" dirty="0" smtClean="0">
                <a:solidFill>
                  <a:schemeClr val="bg1"/>
                </a:solidFill>
              </a:rPr>
              <a:t>d/e” button, </a:t>
            </a:r>
            <a:r>
              <a:rPr lang="en-US" b="1" dirty="0" smtClean="0">
                <a:solidFill>
                  <a:schemeClr val="bg1"/>
                </a:solidFill>
              </a:rPr>
              <a:t>click it then, press enter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smtClean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Try This: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1_3/4, What is your answer?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398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FFC000"/>
                </a:solidFill>
              </a:rPr>
              <a:t>Objective: </a:t>
            </a:r>
            <a:r>
              <a:rPr lang="en-US" sz="6000" b="1" dirty="0" smtClean="0">
                <a:solidFill>
                  <a:srgbClr val="FFC000"/>
                </a:solidFill>
              </a:rPr>
              <a:t/>
            </a:r>
            <a:br>
              <a:rPr lang="en-US" sz="6000" b="1" dirty="0" smtClean="0">
                <a:solidFill>
                  <a:srgbClr val="FFC000"/>
                </a:solidFill>
              </a:rPr>
            </a:br>
            <a:r>
              <a:rPr lang="en-US" sz="6000" b="1" dirty="0" smtClean="0">
                <a:solidFill>
                  <a:srgbClr val="FFC000"/>
                </a:solidFill>
              </a:rPr>
              <a:t>I </a:t>
            </a:r>
            <a:r>
              <a:rPr lang="en-US" sz="6000" b="1" dirty="0" smtClean="0">
                <a:solidFill>
                  <a:srgbClr val="FFC000"/>
                </a:solidFill>
              </a:rPr>
              <a:t>can add and subtract rational numbers (mixed numbers) by using rapid math</a:t>
            </a:r>
            <a:r>
              <a:rPr lang="en-US" sz="6000" b="1" dirty="0" smtClean="0">
                <a:solidFill>
                  <a:srgbClr val="FFC000"/>
                </a:solidFill>
              </a:rPr>
              <a:t>.</a:t>
            </a:r>
            <a:br>
              <a:rPr lang="en-US" sz="6000" b="1" dirty="0" smtClean="0">
                <a:solidFill>
                  <a:srgbClr val="FFC000"/>
                </a:solidFill>
              </a:rPr>
            </a:br>
            <a:r>
              <a:rPr lang="en-US" sz="6000" b="1" dirty="0" smtClean="0">
                <a:solidFill>
                  <a:srgbClr val="FFC000"/>
                </a:solidFill>
              </a:rPr>
              <a:t>(7.NS.A.3)</a:t>
            </a:r>
            <a:endParaRPr lang="en-US" sz="6000" b="1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920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909" y="16902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C000"/>
                </a:solidFill>
              </a:rPr>
              <a:t>Mixed Number: A whole number and fraction</a:t>
            </a:r>
            <a:r>
              <a:rPr lang="en-US" dirty="0">
                <a:solidFill>
                  <a:srgbClr val="FFC000"/>
                </a:solidFill>
              </a:rPr>
              <a:t/>
            </a:r>
            <a:br>
              <a:rPr lang="en-US" dirty="0">
                <a:solidFill>
                  <a:srgbClr val="FFC000"/>
                </a:solidFill>
              </a:rPr>
            </a:b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567852"/>
            <a:ext cx="64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C000"/>
                </a:solidFill>
              </a:rPr>
              <a:t>Vocabulary</a:t>
            </a:r>
            <a:endParaRPr lang="en-US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429000"/>
            <a:ext cx="2871910" cy="3171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8583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C000"/>
                </a:solidFill>
              </a:rPr>
              <a:t>2 ¾     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14600" y="68580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C000"/>
                </a:solidFill>
              </a:rPr>
              <a:t>Example </a:t>
            </a:r>
            <a:r>
              <a:rPr lang="en-US" sz="4800" dirty="0" smtClean="0">
                <a:solidFill>
                  <a:srgbClr val="FFC000"/>
                </a:solidFill>
              </a:rPr>
              <a:t>1</a:t>
            </a:r>
            <a:endParaRPr lang="en-US" sz="4800" dirty="0">
              <a:solidFill>
                <a:srgbClr val="FFC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95524" y="2486024"/>
            <a:ext cx="5955627" cy="2466975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</p:spTree>
    <p:extLst>
      <p:ext uri="{BB962C8B-B14F-4D97-AF65-F5344CB8AC3E}">
        <p14:creationId xmlns:p14="http://schemas.microsoft.com/office/powerpoint/2010/main" xmlns="" val="327903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Example </a:t>
            </a:r>
            <a:r>
              <a:rPr lang="en-US" dirty="0" smtClean="0">
                <a:solidFill>
                  <a:srgbClr val="FFC000"/>
                </a:solidFill>
              </a:rPr>
              <a:t>2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2152011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C000"/>
                </a:solidFill>
              </a:rPr>
              <a:t>4 ½ =</a:t>
            </a:r>
            <a:endParaRPr lang="en-US" sz="4800" dirty="0">
              <a:solidFill>
                <a:srgbClr val="FFC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31231"/>
            <a:ext cx="3190876" cy="239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8997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Try </a:t>
            </a:r>
            <a:r>
              <a:rPr lang="en-US" sz="6000" b="1" dirty="0" smtClean="0">
                <a:solidFill>
                  <a:schemeClr val="bg1"/>
                </a:solidFill>
              </a:rPr>
              <a:t>This </a:t>
            </a:r>
            <a:r>
              <a:rPr lang="en-US" sz="6000" b="1" dirty="0" smtClean="0">
                <a:solidFill>
                  <a:schemeClr val="bg1"/>
                </a:solidFill>
              </a:rPr>
              <a:t>↓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524000"/>
            <a:ext cx="6400800" cy="464820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5400" b="1" dirty="0" smtClean="0">
                <a:solidFill>
                  <a:schemeClr val="bg1"/>
                </a:solidFill>
              </a:rPr>
              <a:t>1_2/3 </a:t>
            </a:r>
            <a:r>
              <a:rPr lang="en-US" sz="5400" b="1" dirty="0" smtClean="0">
                <a:solidFill>
                  <a:schemeClr val="bg1"/>
                </a:solidFill>
              </a:rPr>
              <a:t>+ </a:t>
            </a:r>
            <a:r>
              <a:rPr lang="en-US" sz="5400" b="1" dirty="0" smtClean="0">
                <a:solidFill>
                  <a:schemeClr val="bg1"/>
                </a:solidFill>
              </a:rPr>
              <a:t>3_1/3</a:t>
            </a:r>
            <a:r>
              <a:rPr lang="en-US" sz="5400" b="1" dirty="0" smtClean="0">
                <a:solidFill>
                  <a:schemeClr val="bg1"/>
                </a:solidFill>
              </a:rPr>
              <a:t>=</a:t>
            </a:r>
          </a:p>
          <a:p>
            <a:pPr algn="l"/>
            <a:endParaRPr lang="en-US" dirty="0" smtClean="0"/>
          </a:p>
          <a:p>
            <a:pPr marL="514350" indent="-514350" algn="l">
              <a:buAutoNum type="arabicPeriod"/>
            </a:pPr>
            <a:endParaRPr lang="en-US" dirty="0" smtClean="0"/>
          </a:p>
          <a:p>
            <a:pPr marL="514350" indent="-514350" algn="l">
              <a:buAutoNum type="arabicPeriod"/>
            </a:pPr>
            <a:endParaRPr lang="en-US" dirty="0" smtClean="0"/>
          </a:p>
          <a:p>
            <a:pPr marL="514350" indent="-514350" algn="l"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5943600"/>
            <a:ext cx="6096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Quick Fire Challenge: Checking For Understanding </a:t>
            </a:r>
          </a:p>
          <a:p>
            <a:endParaRPr lang="en-US" dirty="0"/>
          </a:p>
          <a:p>
            <a:endParaRPr lang="en-US" sz="54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999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Try </a:t>
            </a:r>
            <a:r>
              <a:rPr lang="en-US" sz="6000" b="1" dirty="0" smtClean="0">
                <a:solidFill>
                  <a:schemeClr val="bg1"/>
                </a:solidFill>
              </a:rPr>
              <a:t>This </a:t>
            </a:r>
            <a:r>
              <a:rPr lang="en-US" sz="6000" b="1" dirty="0" smtClean="0">
                <a:solidFill>
                  <a:schemeClr val="bg1"/>
                </a:solidFill>
              </a:rPr>
              <a:t>↓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524000"/>
            <a:ext cx="6400800" cy="464820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5400" b="1" dirty="0" smtClean="0">
                <a:solidFill>
                  <a:schemeClr val="bg1"/>
                </a:solidFill>
              </a:rPr>
              <a:t>4_2/5 – 2_4/9</a:t>
            </a:r>
            <a:r>
              <a:rPr lang="en-US" sz="5400" b="1" dirty="0" smtClean="0">
                <a:solidFill>
                  <a:schemeClr val="bg1"/>
                </a:solidFill>
              </a:rPr>
              <a:t>=</a:t>
            </a:r>
          </a:p>
          <a:p>
            <a:pPr algn="l"/>
            <a:endParaRPr lang="en-US" dirty="0" smtClean="0"/>
          </a:p>
          <a:p>
            <a:pPr marL="514350" indent="-514350" algn="l">
              <a:buAutoNum type="arabicPeriod"/>
            </a:pPr>
            <a:endParaRPr lang="en-US" dirty="0" smtClean="0"/>
          </a:p>
          <a:p>
            <a:pPr marL="514350" indent="-514350" algn="l">
              <a:buAutoNum type="arabicPeriod"/>
            </a:pPr>
            <a:endParaRPr lang="en-US" dirty="0" smtClean="0"/>
          </a:p>
          <a:p>
            <a:pPr marL="514350" indent="-514350" algn="l"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5943600"/>
            <a:ext cx="6096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Quick Fire Challenge: Checking For Understanding </a:t>
            </a:r>
          </a:p>
          <a:p>
            <a:endParaRPr lang="en-US" dirty="0"/>
          </a:p>
          <a:p>
            <a:endParaRPr lang="en-US" sz="54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999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Try </a:t>
            </a:r>
            <a:r>
              <a:rPr lang="en-US" sz="6000" b="1" dirty="0" smtClean="0">
                <a:solidFill>
                  <a:schemeClr val="bg1"/>
                </a:solidFill>
              </a:rPr>
              <a:t>This </a:t>
            </a:r>
            <a:r>
              <a:rPr lang="en-US" sz="6000" b="1" dirty="0" smtClean="0">
                <a:solidFill>
                  <a:schemeClr val="bg1"/>
                </a:solidFill>
              </a:rPr>
              <a:t>↓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524000"/>
            <a:ext cx="6400800" cy="464820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5400" b="1" dirty="0" smtClean="0">
                <a:solidFill>
                  <a:schemeClr val="bg1"/>
                </a:solidFill>
              </a:rPr>
              <a:t>5_1/2 + 2_1/8</a:t>
            </a:r>
            <a:r>
              <a:rPr lang="en-US" sz="5400" b="1" dirty="0" smtClean="0">
                <a:solidFill>
                  <a:schemeClr val="bg1"/>
                </a:solidFill>
              </a:rPr>
              <a:t>=</a:t>
            </a:r>
          </a:p>
          <a:p>
            <a:pPr algn="l"/>
            <a:endParaRPr lang="en-US" dirty="0" smtClean="0"/>
          </a:p>
          <a:p>
            <a:pPr marL="514350" indent="-514350" algn="l">
              <a:buAutoNum type="arabicPeriod"/>
            </a:pPr>
            <a:endParaRPr lang="en-US" dirty="0" smtClean="0"/>
          </a:p>
          <a:p>
            <a:pPr marL="514350" indent="-514350" algn="l">
              <a:buAutoNum type="arabicPeriod"/>
            </a:pPr>
            <a:endParaRPr lang="en-US" dirty="0" smtClean="0"/>
          </a:p>
          <a:p>
            <a:pPr marL="514350" indent="-514350" algn="l"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5943600"/>
            <a:ext cx="6096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Quick Fire Challenge: Checking For Understanding </a:t>
            </a:r>
          </a:p>
          <a:p>
            <a:endParaRPr lang="en-US" dirty="0"/>
          </a:p>
          <a:p>
            <a:endParaRPr lang="en-US" sz="54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999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</a:rPr>
              <a:t>Exit Ticket</a:t>
            </a: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057400"/>
            <a:ext cx="6400800" cy="17526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2_1/2 – 1_3/10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123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Mixed Numbers</vt:lpstr>
      <vt:lpstr>Objective:  I can add and subtract rational numbers (mixed numbers) by using rapid math. (7.NS.A.3)</vt:lpstr>
      <vt:lpstr> Mixed Number: A whole number and fraction </vt:lpstr>
      <vt:lpstr>2 ¾      </vt:lpstr>
      <vt:lpstr>Example 2</vt:lpstr>
      <vt:lpstr>Try This ↓</vt:lpstr>
      <vt:lpstr>Try This ↓</vt:lpstr>
      <vt:lpstr>Try This ↓</vt:lpstr>
      <vt:lpstr>Exit Ticket</vt:lpstr>
      <vt:lpstr>Calculator Tips</vt:lpstr>
    </vt:vector>
  </TitlesOfParts>
  <Company>Memphis City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Objective: I can add and subtract rational numbers (mixed numbers) by using rapid math.</dc:title>
  <dc:creator>Unistar</dc:creator>
  <cp:lastModifiedBy>kingk</cp:lastModifiedBy>
  <cp:revision>10</cp:revision>
  <dcterms:created xsi:type="dcterms:W3CDTF">2015-09-29T19:39:24Z</dcterms:created>
  <dcterms:modified xsi:type="dcterms:W3CDTF">2015-09-30T12:28:57Z</dcterms:modified>
</cp:coreProperties>
</file>