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73" r:id="rId6"/>
    <p:sldId id="259" r:id="rId7"/>
    <p:sldId id="261" r:id="rId8"/>
    <p:sldId id="274" r:id="rId9"/>
    <p:sldId id="262" r:id="rId10"/>
    <p:sldId id="263" r:id="rId11"/>
    <p:sldId id="275" r:id="rId12"/>
    <p:sldId id="267" r:id="rId13"/>
    <p:sldId id="276" r:id="rId14"/>
    <p:sldId id="278" r:id="rId15"/>
    <p:sldId id="279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DFDF-EBA4-4A6D-A460-CCFBF2411C6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Add &amp; Subtract Fractions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</a:t>
            </a:r>
            <a:r>
              <a:rPr lang="en-US" sz="6000" b="1" dirty="0" smtClean="0"/>
              <a:t>5: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½ - 2/5 = </a:t>
            </a:r>
            <a:endParaRPr lang="en-US" sz="6600" b="1" dirty="0"/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</a:t>
            </a:r>
            <a:r>
              <a:rPr lang="en-US" sz="6000" b="1" dirty="0" smtClean="0"/>
              <a:t>6: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2/3 - 3/7 = </a:t>
            </a:r>
            <a:endParaRPr lang="en-US" sz="6600" b="1" dirty="0"/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YOUR TURN….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Take out one sheet of paper. </a:t>
            </a:r>
          </a:p>
          <a:p>
            <a:pPr algn="ctr"/>
            <a:r>
              <a:rPr lang="en-US" sz="4800" b="1" dirty="0" smtClean="0"/>
              <a:t>Head your paper correctly. </a:t>
            </a:r>
            <a:endParaRPr lang="en-US" sz="4800" b="1" dirty="0" smtClean="0"/>
          </a:p>
          <a:p>
            <a:pPr algn="ctr"/>
            <a:r>
              <a:rPr lang="en-US" sz="4800" b="1" dirty="0" smtClean="0"/>
              <a:t>Assignment Title: Adding and Subtracting Fractions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66"/>
                </a:solidFill>
              </a:rPr>
              <a:t>Try These</a:t>
            </a:r>
          </a:p>
        </p:txBody>
      </p:sp>
      <p:pic>
        <p:nvPicPr>
          <p:cNvPr id="7885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863725"/>
            <a:ext cx="2514600" cy="1249363"/>
          </a:xfrm>
          <a:noFill/>
          <a:ln w="57150">
            <a:solidFill>
              <a:srgbClr val="006600"/>
            </a:solidFill>
          </a:ln>
        </p:spPr>
      </p:pic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A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800600" y="51816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F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800600" y="36576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E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609600" y="37338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B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533400" y="52578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C</a:t>
            </a:r>
          </a:p>
        </p:txBody>
      </p:sp>
      <p:pic>
        <p:nvPicPr>
          <p:cNvPr id="788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05200"/>
            <a:ext cx="2514600" cy="1222375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pic>
        <p:nvPicPr>
          <p:cNvPr id="7885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257800"/>
            <a:ext cx="2514600" cy="12144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724400" y="22860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D</a:t>
            </a:r>
          </a:p>
        </p:txBody>
      </p:sp>
      <p:pic>
        <p:nvPicPr>
          <p:cNvPr id="7886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828800"/>
            <a:ext cx="2667000" cy="1289050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pic>
        <p:nvPicPr>
          <p:cNvPr id="7886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3429000"/>
            <a:ext cx="2667000" cy="1270000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pic>
        <p:nvPicPr>
          <p:cNvPr id="7886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5257800"/>
            <a:ext cx="2590800" cy="1182688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66"/>
                </a:solidFill>
              </a:rPr>
              <a:t>Try These</a:t>
            </a:r>
          </a:p>
        </p:txBody>
      </p:sp>
      <p:pic>
        <p:nvPicPr>
          <p:cNvPr id="8397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863725"/>
            <a:ext cx="2514600" cy="1249363"/>
          </a:xfrm>
          <a:noFill/>
          <a:ln w="57150">
            <a:solidFill>
              <a:srgbClr val="006600"/>
            </a:solidFill>
          </a:ln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A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800600" y="51816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F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800600" y="36576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E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609600" y="35814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B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33400" y="51816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C</a:t>
            </a:r>
          </a:p>
        </p:txBody>
      </p:sp>
      <p:pic>
        <p:nvPicPr>
          <p:cNvPr id="8397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05200"/>
            <a:ext cx="2514600" cy="1222375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pic>
        <p:nvPicPr>
          <p:cNvPr id="8397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257800"/>
            <a:ext cx="2514600" cy="12144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4724400" y="22860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D</a:t>
            </a:r>
          </a:p>
        </p:txBody>
      </p:sp>
      <p:pic>
        <p:nvPicPr>
          <p:cNvPr id="8398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828800"/>
            <a:ext cx="2667000" cy="1289050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pic>
        <p:nvPicPr>
          <p:cNvPr id="8398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3429000"/>
            <a:ext cx="2667000" cy="1270000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pic>
        <p:nvPicPr>
          <p:cNvPr id="8398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5257800"/>
            <a:ext cx="2590800" cy="1182688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143000" y="1828800"/>
            <a:ext cx="2590800" cy="1447800"/>
            <a:chOff x="672" y="1488"/>
            <a:chExt cx="1632" cy="912"/>
          </a:xfrm>
        </p:grpSpPr>
        <p:sp>
          <p:nvSpPr>
            <p:cNvPr id="83984" name="AutoShape 16"/>
            <p:cNvSpPr>
              <a:spLocks noChangeArrowheads="1"/>
            </p:cNvSpPr>
            <p:nvPr/>
          </p:nvSpPr>
          <p:spPr bwMode="auto">
            <a:xfrm>
              <a:off x="672" y="1488"/>
              <a:ext cx="1632" cy="91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762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latin typeface="Franklin Gothic Heavy" pitchFamily="34" charset="0"/>
                </a:rPr>
                <a:t>17</a:t>
              </a: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27</a:t>
              </a:r>
            </a:p>
          </p:txBody>
        </p:sp>
        <p:sp>
          <p:nvSpPr>
            <p:cNvPr id="83985" name="Line 17"/>
            <p:cNvSpPr>
              <a:spLocks noChangeShapeType="1"/>
            </p:cNvSpPr>
            <p:nvPr/>
          </p:nvSpPr>
          <p:spPr bwMode="auto">
            <a:xfrm>
              <a:off x="1200" y="1968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219200" y="5105400"/>
            <a:ext cx="2590800" cy="1447800"/>
            <a:chOff x="672" y="1488"/>
            <a:chExt cx="1632" cy="912"/>
          </a:xfrm>
        </p:grpSpPr>
        <p:sp>
          <p:nvSpPr>
            <p:cNvPr id="83988" name="AutoShape 20"/>
            <p:cNvSpPr>
              <a:spLocks noChangeArrowheads="1"/>
            </p:cNvSpPr>
            <p:nvPr/>
          </p:nvSpPr>
          <p:spPr bwMode="auto">
            <a:xfrm>
              <a:off x="672" y="1488"/>
              <a:ext cx="1632" cy="91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762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latin typeface="Franklin Gothic Heavy" pitchFamily="34" charset="0"/>
                </a:rPr>
                <a:t>19</a:t>
              </a: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20</a:t>
              </a:r>
            </a:p>
          </p:txBody>
        </p:sp>
        <p:sp>
          <p:nvSpPr>
            <p:cNvPr id="83989" name="Line 21"/>
            <p:cNvSpPr>
              <a:spLocks noChangeShapeType="1"/>
            </p:cNvSpPr>
            <p:nvPr/>
          </p:nvSpPr>
          <p:spPr bwMode="auto">
            <a:xfrm>
              <a:off x="1200" y="1968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562600" y="1752600"/>
            <a:ext cx="2667000" cy="1447800"/>
            <a:chOff x="672" y="1488"/>
            <a:chExt cx="1632" cy="912"/>
          </a:xfrm>
        </p:grpSpPr>
        <p:sp>
          <p:nvSpPr>
            <p:cNvPr id="83991" name="AutoShape 23"/>
            <p:cNvSpPr>
              <a:spLocks noChangeArrowheads="1"/>
            </p:cNvSpPr>
            <p:nvPr/>
          </p:nvSpPr>
          <p:spPr bwMode="auto">
            <a:xfrm>
              <a:off x="672" y="1488"/>
              <a:ext cx="1632" cy="91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762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 b="1">
                <a:latin typeface="Franklin Gothic Heavy" pitchFamily="34" charset="0"/>
              </a:endParaRP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10</a:t>
              </a: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9</a:t>
              </a:r>
            </a:p>
            <a:p>
              <a:pPr algn="ctr"/>
              <a:endParaRPr lang="en-US" sz="3600" b="1">
                <a:latin typeface="Franklin Gothic Heavy" pitchFamily="34" charset="0"/>
              </a:endParaRPr>
            </a:p>
          </p:txBody>
        </p:sp>
        <p:sp>
          <p:nvSpPr>
            <p:cNvPr id="83992" name="Line 24"/>
            <p:cNvSpPr>
              <a:spLocks noChangeShapeType="1"/>
            </p:cNvSpPr>
            <p:nvPr/>
          </p:nvSpPr>
          <p:spPr bwMode="auto">
            <a:xfrm>
              <a:off x="1200" y="1968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638800" y="3429000"/>
            <a:ext cx="2590800" cy="1447800"/>
            <a:chOff x="672" y="1488"/>
            <a:chExt cx="1632" cy="912"/>
          </a:xfrm>
        </p:grpSpPr>
        <p:sp>
          <p:nvSpPr>
            <p:cNvPr id="83994" name="AutoShape 26"/>
            <p:cNvSpPr>
              <a:spLocks noChangeArrowheads="1"/>
            </p:cNvSpPr>
            <p:nvPr/>
          </p:nvSpPr>
          <p:spPr bwMode="auto">
            <a:xfrm>
              <a:off x="672" y="1488"/>
              <a:ext cx="1632" cy="91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762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 b="1">
                <a:latin typeface="Franklin Gothic Heavy" pitchFamily="34" charset="0"/>
              </a:endParaRP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41</a:t>
              </a: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28</a:t>
              </a:r>
            </a:p>
            <a:p>
              <a:pPr algn="ctr"/>
              <a:endParaRPr lang="en-US" sz="3600" b="1">
                <a:latin typeface="Franklin Gothic Heavy" pitchFamily="34" charset="0"/>
              </a:endParaRPr>
            </a:p>
          </p:txBody>
        </p:sp>
        <p:sp>
          <p:nvSpPr>
            <p:cNvPr id="83995" name="Line 27"/>
            <p:cNvSpPr>
              <a:spLocks noChangeShapeType="1"/>
            </p:cNvSpPr>
            <p:nvPr/>
          </p:nvSpPr>
          <p:spPr bwMode="auto">
            <a:xfrm>
              <a:off x="1200" y="1968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638800" y="5105400"/>
            <a:ext cx="2590800" cy="1447800"/>
            <a:chOff x="2496" y="2016"/>
            <a:chExt cx="1632" cy="912"/>
          </a:xfrm>
        </p:grpSpPr>
        <p:sp>
          <p:nvSpPr>
            <p:cNvPr id="83997" name="AutoShape 29"/>
            <p:cNvSpPr>
              <a:spLocks noChangeArrowheads="1"/>
            </p:cNvSpPr>
            <p:nvPr/>
          </p:nvSpPr>
          <p:spPr bwMode="auto">
            <a:xfrm>
              <a:off x="2496" y="2016"/>
              <a:ext cx="1632" cy="91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762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 b="1">
                <a:latin typeface="Franklin Gothic Heavy" pitchFamily="34" charset="0"/>
              </a:endParaRP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26</a:t>
              </a: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21</a:t>
              </a:r>
            </a:p>
            <a:p>
              <a:pPr algn="ctr"/>
              <a:endParaRPr lang="en-US" sz="3600" b="1">
                <a:latin typeface="Franklin Gothic Heavy" pitchFamily="34" charset="0"/>
              </a:endParaRPr>
            </a:p>
          </p:txBody>
        </p:sp>
        <p:sp>
          <p:nvSpPr>
            <p:cNvPr id="83998" name="Line 30"/>
            <p:cNvSpPr>
              <a:spLocks noChangeShapeType="1"/>
            </p:cNvSpPr>
            <p:nvPr/>
          </p:nvSpPr>
          <p:spPr bwMode="auto">
            <a:xfrm>
              <a:off x="3024" y="2496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1219200" y="3505200"/>
            <a:ext cx="2590800" cy="1447800"/>
            <a:chOff x="768" y="2208"/>
            <a:chExt cx="1632" cy="912"/>
          </a:xfrm>
        </p:grpSpPr>
        <p:sp>
          <p:nvSpPr>
            <p:cNvPr id="83986" name="AutoShape 18"/>
            <p:cNvSpPr>
              <a:spLocks noChangeArrowheads="1"/>
            </p:cNvSpPr>
            <p:nvPr/>
          </p:nvSpPr>
          <p:spPr bwMode="auto">
            <a:xfrm>
              <a:off x="768" y="2208"/>
              <a:ext cx="1632" cy="91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762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latin typeface="Franklin Gothic Heavy" pitchFamily="34" charset="0"/>
                </a:rPr>
                <a:t>13</a:t>
              </a:r>
            </a:p>
            <a:p>
              <a:pPr algn="ctr"/>
              <a:r>
                <a:rPr lang="en-US" sz="3600" b="1">
                  <a:latin typeface="Franklin Gothic Heavy" pitchFamily="34" charset="0"/>
                </a:rPr>
                <a:t>12</a:t>
              </a:r>
            </a:p>
          </p:txBody>
        </p:sp>
        <p:sp>
          <p:nvSpPr>
            <p:cNvPr id="83999" name="Line 31"/>
            <p:cNvSpPr>
              <a:spLocks noChangeShapeType="1"/>
            </p:cNvSpPr>
            <p:nvPr/>
          </p:nvSpPr>
          <p:spPr bwMode="auto">
            <a:xfrm>
              <a:off x="1296" y="2688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6000" dirty="0" smtClean="0"/>
              <a:t> 2/3 – ½ = </a:t>
            </a:r>
          </a:p>
          <a:p>
            <a:pPr marL="514350" indent="-514350">
              <a:buAutoNum type="arabicParenR"/>
            </a:pPr>
            <a:r>
              <a:rPr lang="en-US" sz="6000" dirty="0" smtClean="0"/>
              <a:t> 5/8 – ¼= </a:t>
            </a:r>
          </a:p>
          <a:p>
            <a:pPr marL="514350" indent="-514350">
              <a:buAutoNum type="arabicParenR"/>
            </a:pPr>
            <a:r>
              <a:rPr lang="en-US" sz="6000" dirty="0" smtClean="0"/>
              <a:t> ¾ - 1/3= </a:t>
            </a:r>
          </a:p>
          <a:p>
            <a:pPr marL="514350" indent="-514350">
              <a:buAutoNum type="arabicParenR"/>
            </a:pPr>
            <a:r>
              <a:rPr lang="en-US" sz="6000" dirty="0" smtClean="0"/>
              <a:t> 7/9 – 1/3 = </a:t>
            </a:r>
            <a:endParaRPr lang="en-US" sz="6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7" y="6096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EXIT TICKET</a:t>
            </a:r>
            <a:br>
              <a:rPr lang="en-US" sz="4800" b="1" dirty="0" smtClean="0"/>
            </a:br>
            <a:r>
              <a:rPr lang="en-US" b="1" dirty="0" smtClean="0"/>
              <a:t>Evaluate the following.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8915400" cy="452596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6600" b="1" dirty="0" smtClean="0"/>
              <a:t> </a:t>
            </a:r>
            <a:r>
              <a:rPr lang="en-US" sz="6600" b="1" dirty="0" smtClean="0"/>
              <a:t>¾ - ½ =  </a:t>
            </a:r>
            <a:endParaRPr lang="en-US" sz="6600" b="1" dirty="0" smtClean="0"/>
          </a:p>
          <a:p>
            <a:pPr marL="0" indent="0">
              <a:buNone/>
            </a:pPr>
            <a:endParaRPr lang="en-US" sz="6600" b="1" dirty="0" smtClean="0"/>
          </a:p>
          <a:p>
            <a:pPr marL="514350" indent="-514350">
              <a:buNone/>
            </a:pPr>
            <a:r>
              <a:rPr lang="en-US" sz="6600" b="1" dirty="0" smtClean="0"/>
              <a:t>2)   5/6 – 2/6 = </a:t>
            </a:r>
            <a:endParaRPr lang="en-US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NUMBER TALK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55 - 21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Objective: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/>
              <a:t>I can </a:t>
            </a:r>
            <a:r>
              <a:rPr lang="en-US" sz="6600" b="1" dirty="0" smtClean="0"/>
              <a:t>add and subtract fractions.</a:t>
            </a:r>
            <a:endParaRPr lang="en-US" sz="6600" b="1" dirty="0" smtClean="0"/>
          </a:p>
          <a:p>
            <a:pPr algn="ctr">
              <a:buNone/>
            </a:pPr>
            <a:r>
              <a:rPr lang="en-US" sz="6600" b="1" dirty="0" smtClean="0"/>
              <a:t>(</a:t>
            </a:r>
            <a:r>
              <a:rPr lang="en-US" sz="6600" b="1" dirty="0" smtClean="0"/>
              <a:t>7.NS.A.3) </a:t>
            </a:r>
            <a:endParaRPr lang="en-US" sz="66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What do you think we are learning today?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92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Vocabulary: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-</a:t>
            </a:r>
            <a:r>
              <a:rPr lang="en-US" sz="3600" b="1" u="sng" dirty="0" smtClean="0"/>
              <a:t>like fractions</a:t>
            </a:r>
            <a:r>
              <a:rPr lang="en-US" sz="3600" b="1" dirty="0" smtClean="0"/>
              <a:t>: same denominator</a:t>
            </a:r>
            <a:endParaRPr lang="en-US" sz="3600" b="1" dirty="0" smtClean="0"/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 smtClean="0"/>
              <a:t>-</a:t>
            </a:r>
            <a:r>
              <a:rPr lang="en-US" sz="3600" b="1" u="sng" dirty="0" smtClean="0"/>
              <a:t>unlike fractions</a:t>
            </a:r>
            <a:r>
              <a:rPr lang="en-US" sz="3600" b="1" dirty="0" smtClean="0"/>
              <a:t>: different denominator</a:t>
            </a:r>
            <a:endParaRPr lang="en-US" sz="3600" b="1" dirty="0" smtClean="0"/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 smtClean="0"/>
              <a:t>-</a:t>
            </a:r>
            <a:r>
              <a:rPr lang="en-US" sz="3600" b="1" u="sng" dirty="0" smtClean="0"/>
              <a:t>fraction: </a:t>
            </a:r>
            <a:r>
              <a:rPr lang="en-US" sz="3600" b="1" dirty="0" smtClean="0"/>
              <a:t> </a:t>
            </a:r>
            <a:r>
              <a:rPr lang="en-US" sz="3600" b="1" dirty="0" smtClean="0"/>
              <a:t>part of a whole</a:t>
            </a:r>
          </a:p>
          <a:p>
            <a:pPr>
              <a:buNone/>
            </a:pPr>
            <a:endParaRPr lang="en-US" sz="3600" b="1" u="sng" dirty="0" smtClean="0"/>
          </a:p>
          <a:p>
            <a:pPr>
              <a:buNone/>
            </a:pPr>
            <a:r>
              <a:rPr lang="en-US" sz="3600" b="1" u="sng" dirty="0" smtClean="0"/>
              <a:t>-simplify: </a:t>
            </a:r>
            <a:r>
              <a:rPr lang="en-US" sz="3600" b="1" dirty="0" smtClean="0"/>
              <a:t>lowest terms</a:t>
            </a:r>
            <a:endParaRPr lang="en-US" sz="3600" b="1" u="sng" dirty="0" smtClean="0"/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WATCH THIS….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xmlns="" val="87006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EXAMPLE 1: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4/8 - 3/8 = </a:t>
            </a:r>
            <a:endParaRPr lang="en-US" sz="6600" b="1" dirty="0" smtClean="0"/>
          </a:p>
          <a:p>
            <a:pPr algn="ctr">
              <a:buNone/>
            </a:pPr>
            <a:endParaRPr lang="en-US" sz="7200" b="1" dirty="0" smtClean="0"/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2: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½ + ½ = </a:t>
            </a:r>
            <a:endParaRPr lang="en-US" sz="6600" b="1" dirty="0"/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EXAMPLE 3: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7/12 + 8/12 = </a:t>
            </a:r>
            <a:endParaRPr lang="en-US" sz="6600" b="1" dirty="0" smtClean="0"/>
          </a:p>
          <a:p>
            <a:pPr algn="ctr">
              <a:buNone/>
            </a:pPr>
            <a:endParaRPr lang="en-US" sz="7200" b="1" dirty="0" smtClean="0"/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</a:t>
            </a:r>
            <a:r>
              <a:rPr lang="en-US" sz="6000" b="1" dirty="0" smtClean="0"/>
              <a:t>4: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½ + 1/3 = </a:t>
            </a:r>
            <a:endParaRPr lang="en-US" sz="6600" b="1" dirty="0"/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186</Words>
  <Application>Microsoft Office PowerPoint</Application>
  <PresentationFormat>On-screen Show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Add &amp; Subtract Fractions</vt:lpstr>
      <vt:lpstr>Objective:</vt:lpstr>
      <vt:lpstr>What do you think we are learning today?</vt:lpstr>
      <vt:lpstr>Vocabulary:</vt:lpstr>
      <vt:lpstr>WATCH THIS….</vt:lpstr>
      <vt:lpstr>EXAMPLE 1:</vt:lpstr>
      <vt:lpstr>EXAMPLE 2:</vt:lpstr>
      <vt:lpstr>EXAMPLE 3:</vt:lpstr>
      <vt:lpstr>EXAMPLE 4:</vt:lpstr>
      <vt:lpstr>EXAMPLE 5:</vt:lpstr>
      <vt:lpstr>EXAMPLE 6:</vt:lpstr>
      <vt:lpstr>YOUR TURN….</vt:lpstr>
      <vt:lpstr>Try These</vt:lpstr>
      <vt:lpstr>Try These</vt:lpstr>
      <vt:lpstr>TRY THESE….</vt:lpstr>
      <vt:lpstr>EXIT TICKET Evaluate the following. </vt:lpstr>
      <vt:lpstr>NUMBER TALK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 and Their Opposites</dc:title>
  <dc:creator>kingk</dc:creator>
  <cp:lastModifiedBy>kingk</cp:lastModifiedBy>
  <cp:revision>36</cp:revision>
  <dcterms:created xsi:type="dcterms:W3CDTF">2015-08-17T12:18:55Z</dcterms:created>
  <dcterms:modified xsi:type="dcterms:W3CDTF">2015-09-28T12:50:40Z</dcterms:modified>
</cp:coreProperties>
</file>