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83" r:id="rId3"/>
    <p:sldId id="275" r:id="rId4"/>
    <p:sldId id="282" r:id="rId5"/>
    <p:sldId id="256" r:id="rId6"/>
    <p:sldId id="257" r:id="rId7"/>
    <p:sldId id="258" r:id="rId8"/>
    <p:sldId id="264" r:id="rId9"/>
    <p:sldId id="271" r:id="rId10"/>
    <p:sldId id="276" r:id="rId11"/>
    <p:sldId id="277" r:id="rId12"/>
    <p:sldId id="273" r:id="rId13"/>
    <p:sldId id="278" r:id="rId14"/>
    <p:sldId id="279" r:id="rId15"/>
    <p:sldId id="259" r:id="rId16"/>
    <p:sldId id="261" r:id="rId17"/>
    <p:sldId id="262" r:id="rId18"/>
    <p:sldId id="263" r:id="rId19"/>
    <p:sldId id="266" r:id="rId20"/>
    <p:sldId id="286" r:id="rId21"/>
    <p:sldId id="295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81" r:id="rId31"/>
    <p:sldId id="284" r:id="rId32"/>
    <p:sldId id="285" r:id="rId33"/>
    <p:sldId id="269" r:id="rId34"/>
    <p:sldId id="27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6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DFDF-EBA4-4A6D-A460-CCFBF2411C62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28BE0-3990-4C3F-9B19-95A7806C5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atin typeface="Arial Black" pitchFamily="34" charset="0"/>
              </a:rPr>
              <a:t>YESTERDAY’S RECAP</a:t>
            </a:r>
            <a:endParaRPr lang="en-US" sz="6000" b="1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76200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9600" dirty="0"/>
              <a:t>(-3) + (5)</a:t>
            </a:r>
          </a:p>
        </p:txBody>
      </p:sp>
      <p:pic>
        <p:nvPicPr>
          <p:cNvPr id="14341" name="Picture 5" descr="number-line-600x2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743200"/>
            <a:ext cx="7848600" cy="35448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76200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9600" dirty="0"/>
              <a:t>(–10) + (2)</a:t>
            </a:r>
          </a:p>
        </p:txBody>
      </p:sp>
      <p:pic>
        <p:nvPicPr>
          <p:cNvPr id="17413" name="Picture 5" descr="number-line-600x2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743200"/>
            <a:ext cx="7848600" cy="35448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HERE WE GO…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04800" y="117693"/>
            <a:ext cx="88392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4800" dirty="0"/>
              <a:t>The Rules: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4800" dirty="0"/>
              <a:t> If the numbers have the same signs, add them and keep that sign.</a:t>
            </a:r>
          </a:p>
          <a:p>
            <a:pPr marL="457200" indent="-457200">
              <a:spcBef>
                <a:spcPct val="50000"/>
              </a:spcBef>
            </a:pPr>
            <a:r>
              <a:rPr lang="en-US" sz="4800" dirty="0"/>
              <a:t>2. If they have opposite signs, subtract and take the sign of the </a:t>
            </a:r>
            <a:r>
              <a:rPr lang="en-US" sz="4800" dirty="0" smtClean="0"/>
              <a:t>number with the larger absolute value.</a:t>
            </a:r>
            <a:endParaRPr lang="en-US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FFFFFF"/>
                </a:solidFill>
              </a:rPr>
              <a:t>Remember this….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724400"/>
          </a:xfrm>
        </p:spPr>
        <p:txBody>
          <a:bodyPr/>
          <a:lstStyle/>
          <a:p>
            <a:r>
              <a:rPr lang="en-US" sz="2800" dirty="0"/>
              <a:t> </a:t>
            </a:r>
            <a:r>
              <a:rPr lang="en-US" sz="2800" b="1" dirty="0">
                <a:solidFill>
                  <a:srgbClr val="FFFFFF"/>
                </a:solidFill>
              </a:rPr>
              <a:t>(+) + (+) = ADD &amp; answer is positive </a:t>
            </a:r>
          </a:p>
          <a:p>
            <a:pPr algn="ctr">
              <a:buFontTx/>
              <a:buNone/>
            </a:pPr>
            <a:r>
              <a:rPr lang="en-US" sz="2800" b="1" dirty="0">
                <a:solidFill>
                  <a:srgbClr val="FFFFFF"/>
                </a:solidFill>
              </a:rPr>
              <a:t>7 + 3 = 10</a:t>
            </a:r>
          </a:p>
          <a:p>
            <a:r>
              <a:rPr lang="en-US" sz="2800" b="1" dirty="0">
                <a:solidFill>
                  <a:srgbClr val="FFFFFF"/>
                </a:solidFill>
              </a:rPr>
              <a:t>(-) + (-) = ADD &amp; answer is negative</a:t>
            </a:r>
          </a:p>
          <a:p>
            <a:pPr algn="ctr">
              <a:buFontTx/>
              <a:buNone/>
            </a:pPr>
            <a:r>
              <a:rPr lang="en-US" sz="2800" b="1" dirty="0">
                <a:solidFill>
                  <a:srgbClr val="FFFFFF"/>
                </a:solidFill>
              </a:rPr>
              <a:t>-7 + -3 = -10</a:t>
            </a:r>
          </a:p>
          <a:p>
            <a:r>
              <a:rPr lang="en-US" sz="2800" b="1" dirty="0">
                <a:solidFill>
                  <a:srgbClr val="FFFFFF"/>
                </a:solidFill>
              </a:rPr>
              <a:t>(+) + (-)</a:t>
            </a:r>
          </a:p>
          <a:p>
            <a:pPr>
              <a:buFontTx/>
              <a:buNone/>
            </a:pPr>
            <a:r>
              <a:rPr lang="en-US" sz="2800" b="1" dirty="0">
                <a:solidFill>
                  <a:srgbClr val="FFFFFF"/>
                </a:solidFill>
              </a:rPr>
              <a:t>   7 + -3 = 4 </a:t>
            </a:r>
          </a:p>
          <a:p>
            <a:pPr>
              <a:buFontTx/>
              <a:buNone/>
            </a:pPr>
            <a:endParaRPr lang="en-US" sz="2800" b="1" dirty="0">
              <a:solidFill>
                <a:srgbClr val="FFFFFF"/>
              </a:solidFill>
            </a:endParaRPr>
          </a:p>
          <a:p>
            <a:r>
              <a:rPr lang="en-US" sz="2800" b="1" dirty="0">
                <a:solidFill>
                  <a:srgbClr val="FFFFFF"/>
                </a:solidFill>
              </a:rPr>
              <a:t>(-) + (+)</a:t>
            </a:r>
          </a:p>
          <a:p>
            <a:pPr>
              <a:buFontTx/>
              <a:buNone/>
            </a:pPr>
            <a:r>
              <a:rPr lang="en-US" sz="2800" b="1" dirty="0">
                <a:solidFill>
                  <a:srgbClr val="FFFFFF"/>
                </a:solidFill>
              </a:rPr>
              <a:t>   -7 + 3 = -4</a:t>
            </a:r>
          </a:p>
          <a:p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276600" y="4419600"/>
            <a:ext cx="5972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= SUBTRACT &amp; take sign </a:t>
            </a:r>
            <a:r>
              <a:rPr lang="en-US" b="1">
                <a:solidFill>
                  <a:srgbClr val="FFFFFF"/>
                </a:solidFill>
              </a:rPr>
              <a:t>of </a:t>
            </a:r>
            <a:r>
              <a:rPr lang="en-US" b="1" smtClean="0">
                <a:solidFill>
                  <a:srgbClr val="FFFFFF"/>
                </a:solidFill>
              </a:rPr>
              <a:t>the larger </a:t>
            </a:r>
            <a:r>
              <a:rPr lang="en-US" b="1" dirty="0" smtClean="0">
                <a:solidFill>
                  <a:srgbClr val="FFFFFF"/>
                </a:solidFill>
              </a:rPr>
              <a:t>absolute value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2362200" y="3276600"/>
            <a:ext cx="914400" cy="13716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V="1">
            <a:off x="2286000" y="4724400"/>
            <a:ext cx="1066800" cy="1524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EXAMPLE 1: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Evaluate (7) + (-2) =</a:t>
            </a:r>
          </a:p>
          <a:p>
            <a:pPr>
              <a:buNone/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EXAMPLE 2: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Evaluate (5) + (-9) =</a:t>
            </a:r>
          </a:p>
          <a:p>
            <a:pPr>
              <a:buNone/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EXAMPLE 3: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Evaluate (–2) + (-7) =</a:t>
            </a:r>
          </a:p>
          <a:p>
            <a:pPr>
              <a:buNone/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EXAMPLE 4: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Evaluate (-9) + (2) =</a:t>
            </a:r>
          </a:p>
          <a:p>
            <a:pPr>
              <a:buNone/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https://www.brainpop.com/math/numbersandoperations/addingandsubtractingintegers/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b="1" dirty="0" smtClean="0"/>
              <a:t>WANT A SEAT?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FINISH BEACH TOWEL</a:t>
            </a:r>
            <a:br>
              <a:rPr lang="en-US" b="1" dirty="0" smtClean="0"/>
            </a:br>
            <a:r>
              <a:rPr lang="en-US" b="1" dirty="0" smtClean="0"/>
              <a:t>INDEPENDENTLY!!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687763"/>
          </a:xfrm>
        </p:spPr>
        <p:txBody>
          <a:bodyPr/>
          <a:lstStyle/>
          <a:p>
            <a:r>
              <a:rPr lang="en-US" dirty="0" smtClean="0"/>
              <a:t>THOSE WHO ARE FINISHED YOU WILL BE WORKING ON TEST PREP MATH PROBLEMS USING WHITE BOARDS INDEPENTLY.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609600"/>
            <a:ext cx="5562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WHITE BOARD QUICK FIRE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905000"/>
            <a:ext cx="48894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/>
              <a:t>(-2) + (-7)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905000"/>
            <a:ext cx="34676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/>
              <a:t>0+ (-4)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905000"/>
            <a:ext cx="48894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/>
              <a:t>(-5) + (-5)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905000"/>
            <a:ext cx="48894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/>
              <a:t>(-2) + (-3)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905000"/>
            <a:ext cx="37465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/>
              <a:t>(-2) + 4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905000"/>
            <a:ext cx="37465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/>
              <a:t>2 + (-6)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905000"/>
            <a:ext cx="23246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/>
              <a:t>7+ 1</a:t>
            </a:r>
            <a:endParaRPr lang="en-US" sz="96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905000"/>
            <a:ext cx="48894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/>
              <a:t>(-2) + (-9)</a:t>
            </a:r>
            <a:endParaRPr lang="en-US" sz="9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EXIT TICKET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5029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4400" b="1" dirty="0" smtClean="0"/>
              <a:t>Evaluate each expression. </a:t>
            </a:r>
          </a:p>
          <a:p>
            <a:pPr marL="742950" indent="-742950">
              <a:buAutoNum type="arabicParenR"/>
            </a:pPr>
            <a:r>
              <a:rPr lang="en-US" sz="4400" b="1" dirty="0" smtClean="0"/>
              <a:t>|-16|</a:t>
            </a:r>
          </a:p>
          <a:p>
            <a:pPr marL="742950" indent="-742950">
              <a:buAutoNum type="arabicParenR"/>
            </a:pPr>
            <a:r>
              <a:rPr lang="en-US" sz="4400" b="1" dirty="0" smtClean="0"/>
              <a:t>|12|</a:t>
            </a:r>
          </a:p>
          <a:p>
            <a:pPr marL="742950" indent="-742950">
              <a:buAutoNum type="arabicParenR"/>
            </a:pPr>
            <a:r>
              <a:rPr lang="en-US" sz="4400" b="1" dirty="0" smtClean="0"/>
              <a:t>|-7| + |5|</a:t>
            </a:r>
          </a:p>
          <a:p>
            <a:pPr marL="742950" indent="-742950">
              <a:buAutoNum type="arabicParenR"/>
            </a:pPr>
            <a:r>
              <a:rPr lang="en-US" sz="4400" b="1" dirty="0" smtClean="0"/>
              <a:t>10 - |-2|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CLASSWORK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PG. </a:t>
            </a:r>
            <a:r>
              <a:rPr lang="en-US" sz="4000" b="1" dirty="0" smtClean="0"/>
              <a:t>87</a:t>
            </a:r>
            <a:endParaRPr lang="en-US" sz="4000" b="1" dirty="0"/>
          </a:p>
          <a:p>
            <a:pPr algn="ctr"/>
            <a:r>
              <a:rPr lang="en-US" sz="4000" b="1" dirty="0"/>
              <a:t>NUM. </a:t>
            </a:r>
            <a:r>
              <a:rPr lang="en-US" sz="4000" b="1" dirty="0" smtClean="0"/>
              <a:t>1 </a:t>
            </a:r>
            <a:r>
              <a:rPr lang="en-US" sz="4000" b="1" dirty="0"/>
              <a:t>– </a:t>
            </a:r>
            <a:r>
              <a:rPr lang="en-US" sz="4000" b="1" dirty="0" smtClean="0"/>
              <a:t>12</a:t>
            </a:r>
          </a:p>
          <a:p>
            <a:pPr algn="ctr"/>
            <a:r>
              <a:rPr lang="en-US" sz="4000" b="1" dirty="0" smtClean="0"/>
              <a:t>Show work by using number lines or drawing counter chips. </a:t>
            </a:r>
            <a:endParaRPr lang="en-US" sz="4000" b="1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ADDING INTEGERS CARD GAME</a:t>
            </a:r>
            <a:endParaRPr lang="en-US" sz="72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&amp;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RED—NEGATIVE              K-13  Q-12  J-11   A-1 </a:t>
            </a:r>
          </a:p>
          <a:p>
            <a:r>
              <a:rPr lang="en-US" dirty="0" smtClean="0"/>
              <a:t>BLACK—POSITIVE </a:t>
            </a:r>
          </a:p>
          <a:p>
            <a:endParaRPr lang="en-US" dirty="0" smtClean="0"/>
          </a:p>
          <a:p>
            <a:r>
              <a:rPr lang="en-US" dirty="0" smtClean="0"/>
              <a:t>Deal the deck until you and your partner have the same number of cards. </a:t>
            </a:r>
          </a:p>
          <a:p>
            <a:r>
              <a:rPr lang="en-US" dirty="0" smtClean="0"/>
              <a:t>Each player plays (places down) one card at a time. </a:t>
            </a:r>
          </a:p>
          <a:p>
            <a:r>
              <a:rPr lang="en-US" dirty="0" smtClean="0"/>
              <a:t>Whoever answers the “card problem” first and is correct wins those cards. </a:t>
            </a:r>
          </a:p>
          <a:p>
            <a:r>
              <a:rPr lang="en-US" dirty="0" smtClean="0"/>
              <a:t>Keep playing until one player has ALL the cards.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NUMBER TALK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55 - 21</a:t>
            </a:r>
            <a:endParaRPr lang="en-US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YOUR TURN….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smtClean="0"/>
              <a:t>Pg. 79</a:t>
            </a:r>
          </a:p>
          <a:p>
            <a:pPr algn="ctr">
              <a:buNone/>
            </a:pPr>
            <a:r>
              <a:rPr lang="en-US" sz="6600" b="1" dirty="0" smtClean="0"/>
              <a:t>Num. 11-14 &amp; 25-33</a:t>
            </a:r>
          </a:p>
          <a:p>
            <a:pPr algn="ctr">
              <a:buNone/>
            </a:pPr>
            <a:r>
              <a:rPr lang="en-US" sz="6600" b="1" dirty="0" smtClean="0"/>
              <a:t>*Write questions and answers</a:t>
            </a:r>
            <a:r>
              <a:rPr lang="en-US" sz="6600" b="1" dirty="0" smtClean="0">
                <a:sym typeface="Wingdings" pitchFamily="2" charset="2"/>
              </a:rPr>
              <a:t> 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Adding Integers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Objective: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/>
              <a:t>I can </a:t>
            </a:r>
            <a:r>
              <a:rPr lang="en-US" sz="6600" b="1" dirty="0" smtClean="0"/>
              <a:t>use properties of operations to add rational numbers. </a:t>
            </a:r>
          </a:p>
          <a:p>
            <a:pPr algn="ctr">
              <a:buNone/>
            </a:pPr>
            <a:r>
              <a:rPr lang="en-US" sz="6600" b="1" dirty="0" smtClean="0"/>
              <a:t>(7.NS.A.1d) </a:t>
            </a:r>
            <a:endParaRPr lang="en-US" sz="6600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Vocabulary: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/>
              <a:t>-</a:t>
            </a:r>
            <a:r>
              <a:rPr lang="en-US" sz="5400" b="1" u="sng" dirty="0" smtClean="0"/>
              <a:t>Rational Number</a:t>
            </a:r>
            <a:r>
              <a:rPr lang="en-US" sz="5400" b="1" dirty="0" smtClean="0"/>
              <a:t>: Numbers that can be written as the ratio of two integers in which the denominator is not zero.</a:t>
            </a:r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entury Gothic" pitchFamily="34" charset="0"/>
                <a:ea typeface="ＭＳ Ｐゴシック" charset="-128"/>
              </a:rPr>
              <a:t>What are rational numbers?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Century Gothic" pitchFamily="34" charset="0"/>
                <a:ea typeface="ＭＳ Ｐゴシック" charset="-128"/>
              </a:rPr>
              <a:t>Characteristics of rational numbers: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Century Gothic" pitchFamily="34" charset="0"/>
                <a:ea typeface="ＭＳ Ｐゴシック" charset="-128"/>
              </a:rPr>
              <a:t>-integers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Century Gothic" pitchFamily="34" charset="0"/>
                <a:ea typeface="ＭＳ Ｐゴシック" charset="-128"/>
              </a:rPr>
              <a:t>-fractions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Century Gothic" pitchFamily="34" charset="0"/>
                <a:ea typeface="ＭＳ Ｐゴシック" charset="-128"/>
              </a:rPr>
              <a:t>-mixed numbers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Century Gothic" pitchFamily="34" charset="0"/>
                <a:ea typeface="ＭＳ Ｐゴシック" charset="-128"/>
              </a:rPr>
              <a:t>-percents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Century Gothic" pitchFamily="34" charset="0"/>
                <a:ea typeface="ＭＳ Ｐゴシック" charset="-128"/>
              </a:rPr>
              <a:t>Examples: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WATCH THIS….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3888</TotalTime>
  <Words>454</Words>
  <Application>Microsoft Office PowerPoint</Application>
  <PresentationFormat>On-screen Show (4:3)</PresentationFormat>
  <Paragraphs>79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YESTERDAY’S RECAP</vt:lpstr>
      <vt:lpstr>WANT A SEAT?</vt:lpstr>
      <vt:lpstr>EXIT TICKET</vt:lpstr>
      <vt:lpstr>YOUR TURN….</vt:lpstr>
      <vt:lpstr>Adding Integers</vt:lpstr>
      <vt:lpstr>Objective:</vt:lpstr>
      <vt:lpstr>Vocabulary:</vt:lpstr>
      <vt:lpstr>What are rational numbers?</vt:lpstr>
      <vt:lpstr>WATCH THIS….</vt:lpstr>
      <vt:lpstr>Slide 10</vt:lpstr>
      <vt:lpstr>Slide 11</vt:lpstr>
      <vt:lpstr>HERE WE GO…</vt:lpstr>
      <vt:lpstr>Slide 13</vt:lpstr>
      <vt:lpstr>Remember this….</vt:lpstr>
      <vt:lpstr>EXAMPLE 1:</vt:lpstr>
      <vt:lpstr>EXAMPLE 2:</vt:lpstr>
      <vt:lpstr>EXAMPLE 3:</vt:lpstr>
      <vt:lpstr>EXAMPLE 4:</vt:lpstr>
      <vt:lpstr>https://www.brainpop.com/math/numbersandoperations/addingandsubtractingintegers/</vt:lpstr>
      <vt:lpstr>FINISH BEACH TOWEL INDEPENDENTLY!!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CLASSWORK</vt:lpstr>
      <vt:lpstr>ADDING INTEGERS CARD GAME</vt:lpstr>
      <vt:lpstr>RULES &amp; DIRECTIONS</vt:lpstr>
      <vt:lpstr>NUMBER TALK</vt:lpstr>
      <vt:lpstr>Slide 34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Integers and Their Opposites</dc:title>
  <dc:creator>kingk</dc:creator>
  <cp:lastModifiedBy>kingk</cp:lastModifiedBy>
  <cp:revision>60</cp:revision>
  <dcterms:created xsi:type="dcterms:W3CDTF">2015-08-17T12:18:55Z</dcterms:created>
  <dcterms:modified xsi:type="dcterms:W3CDTF">2015-08-24T20:09:52Z</dcterms:modified>
</cp:coreProperties>
</file>