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56" r:id="rId2"/>
    <p:sldId id="265" r:id="rId3"/>
    <p:sldId id="257" r:id="rId4"/>
    <p:sldId id="258" r:id="rId5"/>
    <p:sldId id="259" r:id="rId6"/>
    <p:sldId id="260" r:id="rId7"/>
    <p:sldId id="261" r:id="rId8"/>
    <p:sldId id="262" r:id="rId9"/>
    <p:sldId id="263" r:id="rId10"/>
    <p:sldId id="264" r:id="rId11"/>
    <p:sldId id="266" r:id="rId12"/>
  </p:sldIdLst>
  <p:sldSz cx="12192000" cy="6858000"/>
  <p:notesSz cx="6656388" cy="91963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66" y="-32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4435" cy="45981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770413" y="0"/>
            <a:ext cx="2884435" cy="459819"/>
          </a:xfrm>
          <a:prstGeom prst="rect">
            <a:avLst/>
          </a:prstGeom>
        </p:spPr>
        <p:txBody>
          <a:bodyPr vert="horz" lIns="91440" tIns="45720" rIns="91440" bIns="45720" rtlCol="0"/>
          <a:lstStyle>
            <a:lvl1pPr algn="r">
              <a:defRPr sz="1200"/>
            </a:lvl1pPr>
          </a:lstStyle>
          <a:p>
            <a:fld id="{E8E46FDC-6490-4CF2-BE56-87C137D9B93C}" type="datetimeFigureOut">
              <a:rPr lang="en-US" smtClean="0"/>
              <a:t>11/12/2015</a:t>
            </a:fld>
            <a:endParaRPr lang="en-US"/>
          </a:p>
        </p:txBody>
      </p:sp>
      <p:sp>
        <p:nvSpPr>
          <p:cNvPr id="4" name="Footer Placeholder 3"/>
          <p:cNvSpPr>
            <a:spLocks noGrp="1"/>
          </p:cNvSpPr>
          <p:nvPr>
            <p:ph type="ftr" sz="quarter" idx="2"/>
          </p:nvPr>
        </p:nvSpPr>
        <p:spPr>
          <a:xfrm>
            <a:off x="0" y="8734973"/>
            <a:ext cx="2884435" cy="459819"/>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770413" y="8734973"/>
            <a:ext cx="2884435" cy="459819"/>
          </a:xfrm>
          <a:prstGeom prst="rect">
            <a:avLst/>
          </a:prstGeom>
        </p:spPr>
        <p:txBody>
          <a:bodyPr vert="horz" lIns="91440" tIns="45720" rIns="91440" bIns="45720" rtlCol="0" anchor="b"/>
          <a:lstStyle>
            <a:lvl1pPr algn="r">
              <a:defRPr sz="1200"/>
            </a:lvl1pPr>
          </a:lstStyle>
          <a:p>
            <a:fld id="{BD8060D1-3C8B-41B7-A099-CC0C78A166D2}"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DF8031-3553-40D7-B1F5-D88E77E5FB09}" type="datetimeFigureOut">
              <a:rPr lang="en-US" smtClean="0"/>
              <a:pPr/>
              <a:t>11/12/2015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7219D9-8BDE-461B-87F9-0688A5E8A838}" type="slidenum">
              <a:rPr lang="en-US" smtClean="0"/>
              <a:pPr/>
              <a:t>‹#›</a:t>
            </a:fld>
            <a:endParaRPr lang="en-US"/>
          </a:p>
        </p:txBody>
      </p:sp>
    </p:spTree>
    <p:extLst>
      <p:ext uri="{BB962C8B-B14F-4D97-AF65-F5344CB8AC3E}">
        <p14:creationId xmlns="" xmlns:p14="http://schemas.microsoft.com/office/powerpoint/2010/main" val="2369110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DF8031-3553-40D7-B1F5-D88E77E5FB09}" type="datetimeFigureOut">
              <a:rPr lang="en-US" smtClean="0"/>
              <a:pPr/>
              <a:t>11/12/2015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7219D9-8BDE-461B-87F9-0688A5E8A838}" type="slidenum">
              <a:rPr lang="en-US" smtClean="0"/>
              <a:pPr/>
              <a:t>‹#›</a:t>
            </a:fld>
            <a:endParaRPr lang="en-US"/>
          </a:p>
        </p:txBody>
      </p:sp>
    </p:spTree>
    <p:extLst>
      <p:ext uri="{BB962C8B-B14F-4D97-AF65-F5344CB8AC3E}">
        <p14:creationId xmlns="" xmlns:p14="http://schemas.microsoft.com/office/powerpoint/2010/main" val="2658986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DF8031-3553-40D7-B1F5-D88E77E5FB09}" type="datetimeFigureOut">
              <a:rPr lang="en-US" smtClean="0"/>
              <a:pPr/>
              <a:t>11/12/2015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7219D9-8BDE-461B-87F9-0688A5E8A838}" type="slidenum">
              <a:rPr lang="en-US" smtClean="0"/>
              <a:pPr/>
              <a:t>‹#›</a:t>
            </a:fld>
            <a:endParaRPr lang="en-US"/>
          </a:p>
        </p:txBody>
      </p:sp>
    </p:spTree>
    <p:extLst>
      <p:ext uri="{BB962C8B-B14F-4D97-AF65-F5344CB8AC3E}">
        <p14:creationId xmlns="" xmlns:p14="http://schemas.microsoft.com/office/powerpoint/2010/main" val="2298682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DF8031-3553-40D7-B1F5-D88E77E5FB09}" type="datetimeFigureOut">
              <a:rPr lang="en-US" smtClean="0"/>
              <a:pPr/>
              <a:t>11/12/2015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7219D9-8BDE-461B-87F9-0688A5E8A838}" type="slidenum">
              <a:rPr lang="en-US" smtClean="0"/>
              <a:pPr/>
              <a:t>‹#›</a:t>
            </a:fld>
            <a:endParaRPr lang="en-US"/>
          </a:p>
        </p:txBody>
      </p:sp>
    </p:spTree>
    <p:extLst>
      <p:ext uri="{BB962C8B-B14F-4D97-AF65-F5344CB8AC3E}">
        <p14:creationId xmlns="" xmlns:p14="http://schemas.microsoft.com/office/powerpoint/2010/main" val="2651767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DF8031-3553-40D7-B1F5-D88E77E5FB09}" type="datetimeFigureOut">
              <a:rPr lang="en-US" smtClean="0"/>
              <a:pPr/>
              <a:t>11/12/2015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7219D9-8BDE-461B-87F9-0688A5E8A838}" type="slidenum">
              <a:rPr lang="en-US" smtClean="0"/>
              <a:pPr/>
              <a:t>‹#›</a:t>
            </a:fld>
            <a:endParaRPr lang="en-US"/>
          </a:p>
        </p:txBody>
      </p:sp>
    </p:spTree>
    <p:extLst>
      <p:ext uri="{BB962C8B-B14F-4D97-AF65-F5344CB8AC3E}">
        <p14:creationId xmlns="" xmlns:p14="http://schemas.microsoft.com/office/powerpoint/2010/main" val="1227976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DF8031-3553-40D7-B1F5-D88E77E5FB09}" type="datetimeFigureOut">
              <a:rPr lang="en-US" smtClean="0"/>
              <a:pPr/>
              <a:t>11/12/2015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7219D9-8BDE-461B-87F9-0688A5E8A838}" type="slidenum">
              <a:rPr lang="en-US" smtClean="0"/>
              <a:pPr/>
              <a:t>‹#›</a:t>
            </a:fld>
            <a:endParaRPr lang="en-US"/>
          </a:p>
        </p:txBody>
      </p:sp>
    </p:spTree>
    <p:extLst>
      <p:ext uri="{BB962C8B-B14F-4D97-AF65-F5344CB8AC3E}">
        <p14:creationId xmlns="" xmlns:p14="http://schemas.microsoft.com/office/powerpoint/2010/main" val="227842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DF8031-3553-40D7-B1F5-D88E77E5FB09}" type="datetimeFigureOut">
              <a:rPr lang="en-US" smtClean="0"/>
              <a:pPr/>
              <a:t>11/12/2015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7219D9-8BDE-461B-87F9-0688A5E8A838}" type="slidenum">
              <a:rPr lang="en-US" smtClean="0"/>
              <a:pPr/>
              <a:t>‹#›</a:t>
            </a:fld>
            <a:endParaRPr lang="en-US"/>
          </a:p>
        </p:txBody>
      </p:sp>
    </p:spTree>
    <p:extLst>
      <p:ext uri="{BB962C8B-B14F-4D97-AF65-F5344CB8AC3E}">
        <p14:creationId xmlns="" xmlns:p14="http://schemas.microsoft.com/office/powerpoint/2010/main" val="470503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DF8031-3553-40D7-B1F5-D88E77E5FB09}" type="datetimeFigureOut">
              <a:rPr lang="en-US" smtClean="0"/>
              <a:pPr/>
              <a:t>11/12/2015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7219D9-8BDE-461B-87F9-0688A5E8A838}" type="slidenum">
              <a:rPr lang="en-US" smtClean="0"/>
              <a:pPr/>
              <a:t>‹#›</a:t>
            </a:fld>
            <a:endParaRPr lang="en-US"/>
          </a:p>
        </p:txBody>
      </p:sp>
    </p:spTree>
    <p:extLst>
      <p:ext uri="{BB962C8B-B14F-4D97-AF65-F5344CB8AC3E}">
        <p14:creationId xmlns="" xmlns:p14="http://schemas.microsoft.com/office/powerpoint/2010/main" val="2385320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DF8031-3553-40D7-B1F5-D88E77E5FB09}" type="datetimeFigureOut">
              <a:rPr lang="en-US" smtClean="0"/>
              <a:pPr/>
              <a:t>11/12/2015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7219D9-8BDE-461B-87F9-0688A5E8A838}" type="slidenum">
              <a:rPr lang="en-US" smtClean="0"/>
              <a:pPr/>
              <a:t>‹#›</a:t>
            </a:fld>
            <a:endParaRPr lang="en-US"/>
          </a:p>
        </p:txBody>
      </p:sp>
    </p:spTree>
    <p:extLst>
      <p:ext uri="{BB962C8B-B14F-4D97-AF65-F5344CB8AC3E}">
        <p14:creationId xmlns="" xmlns:p14="http://schemas.microsoft.com/office/powerpoint/2010/main" val="1012840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DF8031-3553-40D7-B1F5-D88E77E5FB09}" type="datetimeFigureOut">
              <a:rPr lang="en-US" smtClean="0"/>
              <a:pPr/>
              <a:t>11/12/2015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7219D9-8BDE-461B-87F9-0688A5E8A838}" type="slidenum">
              <a:rPr lang="en-US" smtClean="0"/>
              <a:pPr/>
              <a:t>‹#›</a:t>
            </a:fld>
            <a:endParaRPr lang="en-US"/>
          </a:p>
        </p:txBody>
      </p:sp>
    </p:spTree>
    <p:extLst>
      <p:ext uri="{BB962C8B-B14F-4D97-AF65-F5344CB8AC3E}">
        <p14:creationId xmlns="" xmlns:p14="http://schemas.microsoft.com/office/powerpoint/2010/main" val="1508940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DF8031-3553-40D7-B1F5-D88E77E5FB09}" type="datetimeFigureOut">
              <a:rPr lang="en-US" smtClean="0"/>
              <a:pPr/>
              <a:t>11/12/2015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7219D9-8BDE-461B-87F9-0688A5E8A838}" type="slidenum">
              <a:rPr lang="en-US" smtClean="0"/>
              <a:pPr/>
              <a:t>‹#›</a:t>
            </a:fld>
            <a:endParaRPr lang="en-US"/>
          </a:p>
        </p:txBody>
      </p:sp>
    </p:spTree>
    <p:extLst>
      <p:ext uri="{BB962C8B-B14F-4D97-AF65-F5344CB8AC3E}">
        <p14:creationId xmlns="" xmlns:p14="http://schemas.microsoft.com/office/powerpoint/2010/main" val="386874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DF8031-3553-40D7-B1F5-D88E77E5FB09}" type="datetimeFigureOut">
              <a:rPr lang="en-US" smtClean="0"/>
              <a:pPr/>
              <a:t>11/12/2015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7219D9-8BDE-461B-87F9-0688A5E8A838}" type="slidenum">
              <a:rPr lang="en-US" smtClean="0"/>
              <a:pPr/>
              <a:t>‹#›</a:t>
            </a:fld>
            <a:endParaRPr lang="en-US"/>
          </a:p>
        </p:txBody>
      </p:sp>
    </p:spTree>
    <p:extLst>
      <p:ext uri="{BB962C8B-B14F-4D97-AF65-F5344CB8AC3E}">
        <p14:creationId xmlns="" xmlns:p14="http://schemas.microsoft.com/office/powerpoint/2010/main" val="30643788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8800" b="1" dirty="0" smtClean="0"/>
              <a:t>Situations to Equations</a:t>
            </a:r>
            <a:endParaRPr lang="en-US" sz="8800" b="1" dirty="0"/>
          </a:p>
        </p:txBody>
      </p:sp>
      <p:sp>
        <p:nvSpPr>
          <p:cNvPr id="3" name="Subtitle 2"/>
          <p:cNvSpPr>
            <a:spLocks noGrp="1"/>
          </p:cNvSpPr>
          <p:nvPr>
            <p:ph type="subTitle" idx="1"/>
          </p:nvPr>
        </p:nvSpPr>
        <p:spPr/>
        <p:txBody>
          <a:bodyPr>
            <a:noAutofit/>
          </a:bodyPr>
          <a:lstStyle/>
          <a:p>
            <a:r>
              <a:rPr lang="en-US" sz="3600" b="1" dirty="0" smtClean="0"/>
              <a:t>7.EE.B.4a </a:t>
            </a:r>
          </a:p>
          <a:p>
            <a:r>
              <a:rPr lang="en-US" sz="3600" b="1" dirty="0" smtClean="0"/>
              <a:t>Solve word problems leading to equations of the form </a:t>
            </a:r>
            <a:r>
              <a:rPr lang="en-US" sz="3600" b="1" dirty="0" err="1" smtClean="0"/>
              <a:t>px</a:t>
            </a:r>
            <a:r>
              <a:rPr lang="en-US" sz="3600" b="1" dirty="0" smtClean="0"/>
              <a:t> + q = r and p(x + q) =r, where p, q, and r are specific rational numbers.</a:t>
            </a:r>
            <a:endParaRPr lang="en-US" sz="3600" b="1" dirty="0"/>
          </a:p>
        </p:txBody>
      </p:sp>
    </p:spTree>
    <p:extLst>
      <p:ext uri="{BB962C8B-B14F-4D97-AF65-F5344CB8AC3E}">
        <p14:creationId xmlns="" xmlns:p14="http://schemas.microsoft.com/office/powerpoint/2010/main" val="14187173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0717"/>
            <a:ext cx="10515600" cy="5956246"/>
          </a:xfrm>
        </p:spPr>
        <p:txBody>
          <a:bodyPr>
            <a:normAutofit lnSpcReduction="10000"/>
          </a:bodyPr>
          <a:lstStyle/>
          <a:p>
            <a:pPr marL="0" indent="0">
              <a:buNone/>
            </a:pPr>
            <a:r>
              <a:rPr lang="en-US" sz="5400" b="1" dirty="0" smtClean="0"/>
              <a:t>8.  Julio went to the movie store and bought 2 movies on sale for $5.00 off the original price. The original price of each was $18.95. Write an equation that can be used to find t, the total price Julio paid for the two movies. How much did Julio pay for the two movies?</a:t>
            </a:r>
          </a:p>
        </p:txBody>
      </p:sp>
    </p:spTree>
    <p:extLst>
      <p:ext uri="{BB962C8B-B14F-4D97-AF65-F5344CB8AC3E}">
        <p14:creationId xmlns="" xmlns:p14="http://schemas.microsoft.com/office/powerpoint/2010/main" val="1059748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06400" y="762000"/>
            <a:ext cx="10442414" cy="6096000"/>
          </a:xfrm>
        </p:spPr>
        <p:txBody>
          <a:bodyPr>
            <a:noAutofit/>
          </a:bodyPr>
          <a:lstStyle/>
          <a:p>
            <a:pPr algn="l"/>
            <a:r>
              <a:rPr lang="en-US" sz="3200" dirty="0" smtClean="0">
                <a:solidFill>
                  <a:schemeClr val="tx1"/>
                </a:solidFill>
              </a:rPr>
              <a:t>A health club charges $32 each month and a one time registration fee of $120.  Miguel has spent a total of $280.  Which equation can be used to determine the number of months m Miguel has been a member of the health </a:t>
            </a:r>
            <a:r>
              <a:rPr lang="en-US" sz="3200" dirty="0" smtClean="0">
                <a:solidFill>
                  <a:schemeClr val="tx1"/>
                </a:solidFill>
              </a:rPr>
              <a:t>club. How many months has Miguel been a member of </a:t>
            </a:r>
            <a:r>
              <a:rPr lang="en-US" sz="3200" smtClean="0">
                <a:solidFill>
                  <a:schemeClr val="tx1"/>
                </a:solidFill>
              </a:rPr>
              <a:t>the club?</a:t>
            </a:r>
            <a:endParaRPr lang="en-US" sz="3200" dirty="0" smtClean="0">
              <a:solidFill>
                <a:schemeClr val="tx1"/>
              </a:solidFill>
            </a:endParaRPr>
          </a:p>
          <a:p>
            <a:pPr algn="l"/>
            <a:endParaRPr lang="en-US" sz="3200" dirty="0" smtClean="0">
              <a:solidFill>
                <a:schemeClr val="tx1"/>
              </a:solidFill>
            </a:endParaRPr>
          </a:p>
          <a:p>
            <a:pPr algn="l"/>
            <a:endParaRPr lang="en-US" sz="3200" dirty="0" smtClean="0">
              <a:solidFill>
                <a:schemeClr val="tx1"/>
              </a:solidFill>
            </a:endParaRPr>
          </a:p>
          <a:p>
            <a:pPr algn="l">
              <a:buFont typeface="Arial" charset="0"/>
              <a:buAutoNum type="alphaUcParenR"/>
            </a:pPr>
            <a:r>
              <a:rPr lang="en-US" sz="3200" dirty="0" smtClean="0">
                <a:solidFill>
                  <a:schemeClr val="tx1"/>
                </a:solidFill>
              </a:rPr>
              <a:t>120 + 32m = 280</a:t>
            </a:r>
          </a:p>
          <a:p>
            <a:pPr algn="l">
              <a:buFont typeface="Arial" charset="0"/>
              <a:buAutoNum type="alphaUcParenR"/>
            </a:pPr>
            <a:r>
              <a:rPr lang="en-US" sz="3200" dirty="0" smtClean="0">
                <a:solidFill>
                  <a:schemeClr val="tx1"/>
                </a:solidFill>
              </a:rPr>
              <a:t>120 – 32m = 280</a:t>
            </a:r>
          </a:p>
          <a:p>
            <a:pPr algn="l">
              <a:buFont typeface="Arial" charset="0"/>
              <a:buAutoNum type="alphaUcParenR"/>
            </a:pPr>
            <a:r>
              <a:rPr lang="en-US" sz="3200" dirty="0" smtClean="0">
                <a:solidFill>
                  <a:schemeClr val="tx1"/>
                </a:solidFill>
              </a:rPr>
              <a:t>120 x 32m = 280</a:t>
            </a:r>
          </a:p>
          <a:p>
            <a:pPr algn="l">
              <a:buFont typeface="Arial" charset="0"/>
              <a:buAutoNum type="alphaUcParenR"/>
            </a:pPr>
            <a:r>
              <a:rPr lang="en-US" sz="3200" dirty="0" smtClean="0">
                <a:solidFill>
                  <a:schemeClr val="tx1"/>
                </a:solidFill>
              </a:rPr>
              <a:t>280 + 32m = 120 </a:t>
            </a:r>
          </a:p>
        </p:txBody>
      </p:sp>
      <p:sp>
        <p:nvSpPr>
          <p:cNvPr id="2052" name="Text Box 4"/>
          <p:cNvSpPr txBox="1">
            <a:spLocks noChangeArrowheads="1"/>
          </p:cNvSpPr>
          <p:nvPr/>
        </p:nvSpPr>
        <p:spPr bwMode="auto">
          <a:xfrm>
            <a:off x="2946401" y="228600"/>
            <a:ext cx="3239990" cy="646331"/>
          </a:xfrm>
          <a:prstGeom prst="rect">
            <a:avLst/>
          </a:prstGeom>
          <a:noFill/>
          <a:ln w="9525">
            <a:noFill/>
            <a:miter lim="800000"/>
            <a:headEnd/>
            <a:tailEnd/>
          </a:ln>
          <a:effectLst/>
        </p:spPr>
        <p:txBody>
          <a:bodyPr wrap="none">
            <a:spAutoFit/>
          </a:bodyPr>
          <a:lstStyle/>
          <a:p>
            <a:r>
              <a:rPr lang="en-US" sz="3600" dirty="0" smtClean="0">
                <a:latin typeface="Comic Sans MS" pitchFamily="66" charset="0"/>
              </a:rPr>
              <a:t>EXIT TICKET</a:t>
            </a:r>
            <a:endParaRPr lang="en-US" sz="3600" dirty="0">
              <a:latin typeface="Comic Sans MS"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8800" b="1" dirty="0" smtClean="0"/>
              <a:t>OBJECTIVE</a:t>
            </a:r>
            <a:endParaRPr lang="en-US" sz="8800" b="1" dirty="0"/>
          </a:p>
        </p:txBody>
      </p:sp>
      <p:sp>
        <p:nvSpPr>
          <p:cNvPr id="3" name="Subtitle 2"/>
          <p:cNvSpPr>
            <a:spLocks noGrp="1"/>
          </p:cNvSpPr>
          <p:nvPr>
            <p:ph type="subTitle" idx="1"/>
          </p:nvPr>
        </p:nvSpPr>
        <p:spPr/>
        <p:txBody>
          <a:bodyPr>
            <a:noAutofit/>
          </a:bodyPr>
          <a:lstStyle/>
          <a:p>
            <a:r>
              <a:rPr lang="en-US" sz="3600" b="1" smtClean="0"/>
              <a:t>I CAN SOLVE MULTI-STEP EQUATIONS DERIVED FROM WORD PROBLEMS. </a:t>
            </a:r>
            <a:endParaRPr lang="en-US" sz="3600" b="1" dirty="0"/>
          </a:p>
        </p:txBody>
      </p:sp>
    </p:spTree>
    <p:extLst>
      <p:ext uri="{BB962C8B-B14F-4D97-AF65-F5344CB8AC3E}">
        <p14:creationId xmlns="" xmlns:p14="http://schemas.microsoft.com/office/powerpoint/2010/main" val="14187173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0717"/>
            <a:ext cx="10515600" cy="5956246"/>
          </a:xfrm>
        </p:spPr>
        <p:txBody>
          <a:bodyPr>
            <a:normAutofit lnSpcReduction="10000"/>
          </a:bodyPr>
          <a:lstStyle/>
          <a:p>
            <a:pPr marL="514350" indent="-514350">
              <a:buAutoNum type="arabicPeriod"/>
            </a:pPr>
            <a:r>
              <a:rPr lang="en-US" sz="5400" b="1" dirty="0" smtClean="0"/>
              <a:t>The cost of renting a mountain bike is a basic fee of $6 plus an additional $2 for each hour that the bike is rented. Write an equation that can be used to find c, the cost of renting a bike for h hours. If you rented a bike for 3 hours, how much did it cost you?</a:t>
            </a:r>
          </a:p>
        </p:txBody>
      </p:sp>
    </p:spTree>
    <p:extLst>
      <p:ext uri="{BB962C8B-B14F-4D97-AF65-F5344CB8AC3E}">
        <p14:creationId xmlns="" xmlns:p14="http://schemas.microsoft.com/office/powerpoint/2010/main" val="34086522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0717"/>
            <a:ext cx="10515600" cy="5956246"/>
          </a:xfrm>
        </p:spPr>
        <p:txBody>
          <a:bodyPr>
            <a:normAutofit fontScale="85000" lnSpcReduction="20000"/>
          </a:bodyPr>
          <a:lstStyle/>
          <a:p>
            <a:pPr marL="0" indent="0">
              <a:buNone/>
            </a:pPr>
            <a:r>
              <a:rPr lang="en-US" sz="5400" b="1" dirty="0" smtClean="0"/>
              <a:t>2. Julia has $100 in an account at school. She uses the account to pay for school lunch every day. Every day, $4 is deducted from the account to pay for Julia’s lunch. When the amount in the account is $20, she likes to add money to it. Write an equation that can be used to determine how many days, d, she can buy lunch before adding more money to the account. How many days can Julia buy lunch?</a:t>
            </a:r>
          </a:p>
        </p:txBody>
      </p:sp>
    </p:spTree>
    <p:extLst>
      <p:ext uri="{BB962C8B-B14F-4D97-AF65-F5344CB8AC3E}">
        <p14:creationId xmlns="" xmlns:p14="http://schemas.microsoft.com/office/powerpoint/2010/main" val="2168722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0717"/>
            <a:ext cx="10515600" cy="5956246"/>
          </a:xfrm>
        </p:spPr>
        <p:txBody>
          <a:bodyPr>
            <a:normAutofit/>
          </a:bodyPr>
          <a:lstStyle/>
          <a:p>
            <a:pPr marL="0" indent="0">
              <a:buNone/>
            </a:pPr>
            <a:r>
              <a:rPr lang="en-US" sz="5400" b="1" dirty="0" smtClean="0"/>
              <a:t>3.  It costs $5 to get into an amusement park plus $2 per ride, and Carter has $80 to spend. Write an equation that can be used to find the number of rides n that he can afford? How many rides can Carter ride?</a:t>
            </a:r>
          </a:p>
        </p:txBody>
      </p:sp>
    </p:spTree>
    <p:extLst>
      <p:ext uri="{BB962C8B-B14F-4D97-AF65-F5344CB8AC3E}">
        <p14:creationId xmlns="" xmlns:p14="http://schemas.microsoft.com/office/powerpoint/2010/main" val="8393711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0717"/>
            <a:ext cx="10515600" cy="5956246"/>
          </a:xfrm>
        </p:spPr>
        <p:txBody>
          <a:bodyPr>
            <a:normAutofit fontScale="92500" lnSpcReduction="10000"/>
          </a:bodyPr>
          <a:lstStyle/>
          <a:p>
            <a:pPr marL="0" indent="0">
              <a:buNone/>
            </a:pPr>
            <a:r>
              <a:rPr lang="en-US" sz="5400" b="1" dirty="0" smtClean="0"/>
              <a:t>4.  Lydia wants to spend 90 hours at volleyball practice this year. She has already spent 30 hours. She plans to attend practice 6 hours a week for the rest of the year. Write an equation that describes the total number of hours Lydia will spend at volley ball practice this year. How many weeks has Lydia practiced?</a:t>
            </a:r>
          </a:p>
        </p:txBody>
      </p:sp>
    </p:spTree>
    <p:extLst>
      <p:ext uri="{BB962C8B-B14F-4D97-AF65-F5344CB8AC3E}">
        <p14:creationId xmlns="" xmlns:p14="http://schemas.microsoft.com/office/powerpoint/2010/main" val="29046071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0717"/>
            <a:ext cx="10515600" cy="5956246"/>
          </a:xfrm>
        </p:spPr>
        <p:txBody>
          <a:bodyPr>
            <a:normAutofit fontScale="92500" lnSpcReduction="10000"/>
          </a:bodyPr>
          <a:lstStyle/>
          <a:p>
            <a:pPr marL="0" indent="0">
              <a:buNone/>
            </a:pPr>
            <a:r>
              <a:rPr lang="en-US" sz="5400" b="1" dirty="0" smtClean="0"/>
              <a:t>5. A health club charges $32 each month and a one time registration fee of $120. Miguel has spent a total of $280. Write an equation that can be used to determine the number of months m Miguel has been a member of the health club. How many months has Miguel been a member of the club?</a:t>
            </a:r>
          </a:p>
        </p:txBody>
      </p:sp>
    </p:spTree>
    <p:extLst>
      <p:ext uri="{BB962C8B-B14F-4D97-AF65-F5344CB8AC3E}">
        <p14:creationId xmlns="" xmlns:p14="http://schemas.microsoft.com/office/powerpoint/2010/main" val="37057656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0717"/>
            <a:ext cx="10515600" cy="5956246"/>
          </a:xfrm>
        </p:spPr>
        <p:txBody>
          <a:bodyPr>
            <a:normAutofit fontScale="92500" lnSpcReduction="10000"/>
          </a:bodyPr>
          <a:lstStyle/>
          <a:p>
            <a:pPr marL="0" indent="0">
              <a:buNone/>
            </a:pPr>
            <a:r>
              <a:rPr lang="en-US" sz="5400" b="1" dirty="0" smtClean="0"/>
              <a:t>6. George was involved in a swim-a-thon fundraiser. He contributed $10 of his own money and his parents promised to pay him $3 for every lap that he swam. Altogether, he raised $97. Write an equation that can be used to find the number of laps n he swam. How many laps did George swam?</a:t>
            </a:r>
          </a:p>
        </p:txBody>
      </p:sp>
    </p:spTree>
    <p:extLst>
      <p:ext uri="{BB962C8B-B14F-4D97-AF65-F5344CB8AC3E}">
        <p14:creationId xmlns="" xmlns:p14="http://schemas.microsoft.com/office/powerpoint/2010/main" val="1569174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0717"/>
            <a:ext cx="10515600" cy="5956246"/>
          </a:xfrm>
        </p:spPr>
        <p:txBody>
          <a:bodyPr>
            <a:normAutofit fontScale="92500" lnSpcReduction="10000"/>
          </a:bodyPr>
          <a:lstStyle/>
          <a:p>
            <a:pPr marL="0" indent="0">
              <a:buNone/>
            </a:pPr>
            <a:r>
              <a:rPr lang="en-US" sz="5400" b="1" dirty="0" smtClean="0"/>
              <a:t>7.  Jamal had 14 CDs. He gave 3 of his friends each an equal number of his CDs. Then Jamal bought 4 new CDs. Write an equation that can be used to find n, the number of CDs Jamal has now after giving away x CDs to each of his friends. How many CDs does Jamal have if he gave 3 CDs to each of his friends?</a:t>
            </a:r>
          </a:p>
        </p:txBody>
      </p:sp>
    </p:spTree>
    <p:extLst>
      <p:ext uri="{BB962C8B-B14F-4D97-AF65-F5344CB8AC3E}">
        <p14:creationId xmlns="" xmlns:p14="http://schemas.microsoft.com/office/powerpoint/2010/main" val="2486741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TotalTime>
  <Words>672</Words>
  <Application>Microsoft Office PowerPoint</Application>
  <PresentationFormat>Custom</PresentationFormat>
  <Paragraphs>21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Situations to Equations</vt:lpstr>
      <vt:lpstr>OBJECTIVE</vt:lpstr>
      <vt:lpstr>Slide 3</vt:lpstr>
      <vt:lpstr>Slide 4</vt:lpstr>
      <vt:lpstr>Slide 5</vt:lpstr>
      <vt:lpstr>Slide 6</vt:lpstr>
      <vt:lpstr>Slide 7</vt:lpstr>
      <vt:lpstr>Slide 8</vt:lpstr>
      <vt:lpstr>Slide 9</vt:lpstr>
      <vt:lpstr>Slide 10</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Situations to Equations</dc:title>
  <dc:creator>KIARA  KING</dc:creator>
  <cp:lastModifiedBy>kingk</cp:lastModifiedBy>
  <cp:revision>24</cp:revision>
  <dcterms:created xsi:type="dcterms:W3CDTF">2015-01-28T15:18:40Z</dcterms:created>
  <dcterms:modified xsi:type="dcterms:W3CDTF">2015-11-12T17:14:35Z</dcterms:modified>
</cp:coreProperties>
</file>