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9F79-281B-4223-8E8B-D720FCB1E104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C8E-71F9-4765-9B07-79F562ED3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4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9F79-281B-4223-8E8B-D720FCB1E104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C8E-71F9-4765-9B07-79F562ED3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88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9F79-281B-4223-8E8B-D720FCB1E104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C8E-71F9-4765-9B07-79F562ED3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943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9F79-281B-4223-8E8B-D720FCB1E104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C8E-71F9-4765-9B07-79F562ED3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351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9F79-281B-4223-8E8B-D720FCB1E104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C8E-71F9-4765-9B07-79F562ED3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25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9F79-281B-4223-8E8B-D720FCB1E104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C8E-71F9-4765-9B07-79F562ED3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20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9F79-281B-4223-8E8B-D720FCB1E104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C8E-71F9-4765-9B07-79F562ED3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79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9F79-281B-4223-8E8B-D720FCB1E104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C8E-71F9-4765-9B07-79F562ED3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3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9F79-281B-4223-8E8B-D720FCB1E104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C8E-71F9-4765-9B07-79F562ED3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3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9F79-281B-4223-8E8B-D720FCB1E104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C8E-71F9-4765-9B07-79F562ED3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7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59F79-281B-4223-8E8B-D720FCB1E104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26C8E-71F9-4765-9B07-79F562ED3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7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59F79-281B-4223-8E8B-D720FCB1E104}" type="datetimeFigureOut">
              <a:rPr lang="en-US" smtClean="0"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26C8E-71F9-4765-9B07-79F562ED3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2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Generating Equivalent Expressions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7.EE.A.1</a:t>
            </a:r>
          </a:p>
          <a:p>
            <a:r>
              <a:rPr lang="en-US" dirty="0">
                <a:solidFill>
                  <a:srgbClr val="00B0F0"/>
                </a:solidFill>
              </a:rPr>
              <a:t>Apply properties of operations as strategies to add, subtract, factor, and expand linear expressions with rational coefficients. </a:t>
            </a:r>
            <a:r>
              <a:rPr lang="en-US" dirty="0"/>
              <a:t>	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5414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Example 1: Any Order, Any Grouping Property with Addition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022764"/>
            <a:ext cx="72151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c. Find the sum of </a:t>
            </a:r>
            <a:r>
              <a:rPr lang="en-US" sz="3000" dirty="0"/>
              <a:t>−</a:t>
            </a:r>
            <a:r>
              <a:rPr lang="en-US" sz="3000" dirty="0" smtClean="0"/>
              <a:t>𝟑𝒂 </a:t>
            </a:r>
            <a:r>
              <a:rPr lang="en-US" sz="3000" dirty="0"/>
              <a:t>+ </a:t>
            </a:r>
            <a:r>
              <a:rPr lang="en-US" sz="3000" dirty="0" smtClean="0"/>
              <a:t>𝟐 </a:t>
            </a:r>
            <a:r>
              <a:rPr lang="en-US" sz="3000" b="1" dirty="0"/>
              <a:t>and </a:t>
            </a:r>
            <a:r>
              <a:rPr lang="en-US" sz="3000" dirty="0" smtClean="0"/>
              <a:t>𝟓𝒂−𝟑</a:t>
            </a:r>
            <a:r>
              <a:rPr lang="en-US" sz="3000" b="1" dirty="0"/>
              <a:t>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22009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Example 2: Any Order, Any Grouping with Multiplication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022764"/>
            <a:ext cx="72151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Find the product of </a:t>
            </a:r>
            <a:r>
              <a:rPr lang="en-US" sz="3000" dirty="0" smtClean="0"/>
              <a:t>𝟐𝒙 </a:t>
            </a:r>
            <a:r>
              <a:rPr lang="en-US" sz="3000" b="1" dirty="0"/>
              <a:t>and </a:t>
            </a:r>
            <a:r>
              <a:rPr lang="en-US" sz="3000" dirty="0" smtClean="0"/>
              <a:t>𝟑</a:t>
            </a:r>
            <a:r>
              <a:rPr lang="en-US" sz="3000" b="1" dirty="0"/>
              <a:t>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9105129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Example 3: Any Order, Any Grouping in Expressions with Addition and Multiplication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022764"/>
            <a:ext cx="7620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000" dirty="0" smtClean="0"/>
              <a:t>𝟑(𝟐𝒙</a:t>
            </a:r>
            <a:r>
              <a:rPr lang="en-US" sz="3000" dirty="0"/>
              <a:t>) </a:t>
            </a:r>
            <a:endParaRPr lang="en-US" sz="3000" dirty="0" smtClean="0"/>
          </a:p>
          <a:p>
            <a:pPr marL="342900" indent="-342900">
              <a:buAutoNum type="alphaLcPeriod"/>
            </a:pPr>
            <a:r>
              <a:rPr lang="en-US" sz="3000" dirty="0" smtClean="0"/>
              <a:t>𝟒y(𝟓)</a:t>
            </a:r>
          </a:p>
          <a:p>
            <a:pPr marL="342900" indent="-342900">
              <a:buAutoNum type="alphaLcPeriod"/>
            </a:pPr>
            <a:r>
              <a:rPr lang="en-US" sz="3000" dirty="0" smtClean="0"/>
              <a:t>𝟒 ∙𝟐∙𝒛</a:t>
            </a:r>
          </a:p>
          <a:p>
            <a:pPr marL="342900" indent="-342900">
              <a:buAutoNum type="alphaLcPeriod" startAt="4"/>
            </a:pPr>
            <a:r>
              <a:rPr lang="en-US" sz="3000" dirty="0" smtClean="0"/>
              <a:t>𝟑(2𝒙</a:t>
            </a:r>
            <a:r>
              <a:rPr lang="en-US" sz="3000" dirty="0"/>
              <a:t>) + </a:t>
            </a:r>
            <a:r>
              <a:rPr lang="en-US" sz="3000" dirty="0" smtClean="0"/>
              <a:t>𝟒y(𝟓)</a:t>
            </a:r>
          </a:p>
          <a:p>
            <a:pPr marL="342900" indent="-342900">
              <a:buAutoNum type="alphaLcPeriod" startAt="5"/>
            </a:pPr>
            <a:r>
              <a:rPr lang="en-US" sz="3000" dirty="0" smtClean="0"/>
              <a:t>𝟑</a:t>
            </a:r>
            <a:r>
              <a:rPr lang="en-US" sz="3000" dirty="0"/>
              <a:t>(</a:t>
            </a:r>
            <a:r>
              <a:rPr lang="en-US" sz="3000" dirty="0" smtClean="0"/>
              <a:t>𝟐𝒙</a:t>
            </a:r>
            <a:r>
              <a:rPr lang="en-US" sz="3000" dirty="0"/>
              <a:t>) + </a:t>
            </a:r>
            <a:r>
              <a:rPr lang="en-US" sz="3000" dirty="0" smtClean="0"/>
              <a:t>𝟒y(𝟓) </a:t>
            </a:r>
            <a:r>
              <a:rPr lang="en-US" sz="3000" dirty="0"/>
              <a:t>+ </a:t>
            </a:r>
            <a:r>
              <a:rPr lang="en-US" sz="3000" dirty="0" smtClean="0"/>
              <a:t>𝟒 </a:t>
            </a:r>
            <a:r>
              <a:rPr lang="en-US" sz="3000" dirty="0"/>
              <a:t>∙</a:t>
            </a:r>
            <a:r>
              <a:rPr lang="en-US" sz="3000" dirty="0" smtClean="0"/>
              <a:t>𝟐∙𝒛</a:t>
            </a:r>
          </a:p>
          <a:p>
            <a:r>
              <a:rPr lang="en-US" sz="3000" dirty="0" smtClean="0"/>
              <a:t> </a:t>
            </a:r>
            <a:r>
              <a:rPr lang="en-US" sz="3000" b="1" dirty="0"/>
              <a:t>f. Alexander says that </a:t>
            </a:r>
            <a:r>
              <a:rPr lang="en-US" sz="3000" dirty="0" smtClean="0"/>
              <a:t>𝟑𝒙 + 𝟒y </a:t>
            </a:r>
            <a:r>
              <a:rPr lang="en-US" sz="3000" b="1" dirty="0"/>
              <a:t>is equivalent to </a:t>
            </a:r>
            <a:r>
              <a:rPr lang="en-US" sz="3000" dirty="0" smtClean="0"/>
              <a:t>(𝟑</a:t>
            </a:r>
            <a:r>
              <a:rPr lang="en-US" sz="3000" dirty="0"/>
              <a:t>)(</a:t>
            </a:r>
            <a:r>
              <a:rPr lang="en-US" sz="3000" dirty="0" smtClean="0"/>
              <a:t>𝟒) </a:t>
            </a:r>
            <a:r>
              <a:rPr lang="en-US" sz="3000" dirty="0"/>
              <a:t>+ </a:t>
            </a:r>
            <a:r>
              <a:rPr lang="en-US" sz="3000" dirty="0" smtClean="0"/>
              <a:t>𝒙y </a:t>
            </a:r>
            <a:r>
              <a:rPr lang="en-US" sz="3000" b="1" dirty="0" smtClean="0"/>
              <a:t>because </a:t>
            </a:r>
            <a:r>
              <a:rPr lang="en-US" sz="3000" b="1" dirty="0"/>
              <a:t>of any order, any grouping. Is he correct? Why or why not?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4887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PRACTICE MAKES PERFECT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147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EXIT TICKET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371600"/>
            <a:ext cx="7924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1. Write an equivalent expression to </a:t>
            </a:r>
            <a:r>
              <a:rPr lang="en-US" sz="4000" dirty="0" smtClean="0"/>
              <a:t>2𝑥 </a:t>
            </a:r>
            <a:r>
              <a:rPr lang="en-US" sz="4000" dirty="0"/>
              <a:t>+ </a:t>
            </a:r>
            <a:r>
              <a:rPr lang="en-US" sz="4000" dirty="0" smtClean="0"/>
              <a:t>3+5𝑥 </a:t>
            </a:r>
            <a:r>
              <a:rPr lang="en-US" sz="4000" dirty="0"/>
              <a:t>+ 6 by combining like terms. </a:t>
            </a:r>
          </a:p>
          <a:p>
            <a:r>
              <a:rPr lang="en-US" sz="4000" dirty="0"/>
              <a:t>2. Find the sum of (</a:t>
            </a:r>
            <a:r>
              <a:rPr lang="en-US" sz="4000" dirty="0" smtClean="0"/>
              <a:t>8𝑎 </a:t>
            </a:r>
            <a:r>
              <a:rPr lang="en-US" sz="4000" dirty="0"/>
              <a:t>+ </a:t>
            </a:r>
            <a:r>
              <a:rPr lang="en-US" sz="4000" dirty="0" smtClean="0"/>
              <a:t>2𝑏 </a:t>
            </a:r>
            <a:r>
              <a:rPr lang="en-US" sz="4000" dirty="0"/>
              <a:t>− 4) and (</a:t>
            </a:r>
            <a:r>
              <a:rPr lang="en-US" sz="4000" dirty="0" smtClean="0"/>
              <a:t>3𝑏 </a:t>
            </a:r>
            <a:r>
              <a:rPr lang="en-US" sz="4000" dirty="0"/>
              <a:t>− 5). </a:t>
            </a:r>
          </a:p>
          <a:p>
            <a:r>
              <a:rPr lang="en-US" sz="4000" dirty="0"/>
              <a:t>3. Write the expression in standard form: </a:t>
            </a:r>
            <a:endParaRPr lang="en-US" sz="4000" dirty="0" smtClean="0"/>
          </a:p>
          <a:p>
            <a:r>
              <a:rPr lang="en-US" sz="4000" dirty="0"/>
              <a:t> </a:t>
            </a:r>
            <a:r>
              <a:rPr lang="en-US" sz="4000" dirty="0" smtClean="0"/>
              <a:t>         4(2𝑎</a:t>
            </a:r>
            <a:r>
              <a:rPr lang="en-US" sz="4000" dirty="0"/>
              <a:t>) + 7(−</a:t>
            </a:r>
            <a:r>
              <a:rPr lang="en-US" sz="4000" dirty="0" smtClean="0"/>
              <a:t>4𝑏</a:t>
            </a:r>
            <a:r>
              <a:rPr lang="en-US" sz="4000" dirty="0"/>
              <a:t>) + (3 ∙ </a:t>
            </a:r>
            <a:r>
              <a:rPr lang="en-US" sz="4000" dirty="0" smtClean="0"/>
              <a:t>𝑐</a:t>
            </a:r>
            <a:r>
              <a:rPr lang="en-US" sz="4000" dirty="0"/>
              <a:t>∙ 5</a:t>
            </a:r>
            <a:r>
              <a:rPr lang="en-US" sz="4000" dirty="0" smtClean="0"/>
              <a:t>)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0315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908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Objective: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I can generate equivalent expressions.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49768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4724400" y="2500745"/>
            <a:ext cx="1905000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1295400" y="3484418"/>
            <a:ext cx="1905000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305301" y="4232564"/>
            <a:ext cx="1905000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590800" y="4800600"/>
            <a:ext cx="1905000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2743200" y="3269672"/>
            <a:ext cx="1981200" cy="6096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1402773" y="2590800"/>
            <a:ext cx="1981200" cy="6096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8600" y="6927"/>
            <a:ext cx="8763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PART A: Let t represent the number of triangles and q represent the number of quadrilaterals.</a:t>
            </a:r>
          </a:p>
          <a:p>
            <a:r>
              <a:rPr lang="en-US" sz="2200" b="1" dirty="0" smtClean="0"/>
              <a:t> </a:t>
            </a:r>
            <a:r>
              <a:rPr lang="en-US" sz="2200" b="1" dirty="0"/>
              <a:t>Write an expression using </a:t>
            </a:r>
            <a:r>
              <a:rPr lang="en-US" sz="2200" b="1" dirty="0" smtClean="0"/>
              <a:t>𝒕 </a:t>
            </a:r>
            <a:r>
              <a:rPr lang="en-US" sz="2200" b="1" dirty="0"/>
              <a:t>and </a:t>
            </a:r>
            <a:r>
              <a:rPr lang="en-US" sz="2200" b="1" dirty="0" smtClean="0"/>
              <a:t>𝒒 </a:t>
            </a:r>
            <a:r>
              <a:rPr lang="en-US" sz="2200" b="1" dirty="0"/>
              <a:t>that represents the total number of sides </a:t>
            </a:r>
            <a:r>
              <a:rPr lang="en-US" sz="2200" b="1" dirty="0" smtClean="0"/>
              <a:t>in a bag of shapes. </a:t>
            </a:r>
            <a:r>
              <a:rPr lang="en-US" sz="2200" b="1" dirty="0"/>
              <a:t>Explain what the terms in your expression represent. </a:t>
            </a:r>
          </a:p>
        </p:txBody>
      </p:sp>
      <p:sp>
        <p:nvSpPr>
          <p:cNvPr id="16" name="Freeform 15"/>
          <p:cNvSpPr/>
          <p:nvPr/>
        </p:nvSpPr>
        <p:spPr>
          <a:xfrm>
            <a:off x="518695" y="1331761"/>
            <a:ext cx="7297409" cy="5475605"/>
          </a:xfrm>
          <a:custGeom>
            <a:avLst/>
            <a:gdLst>
              <a:gd name="connsiteX0" fmla="*/ 3603032 w 7297409"/>
              <a:gd name="connsiteY0" fmla="*/ 954238 h 5475605"/>
              <a:gd name="connsiteX1" fmla="*/ 568887 w 7297409"/>
              <a:gd name="connsiteY1" fmla="*/ 898820 h 5475605"/>
              <a:gd name="connsiteX2" fmla="*/ 582742 w 7297409"/>
              <a:gd name="connsiteY2" fmla="*/ 5290711 h 5475605"/>
              <a:gd name="connsiteX3" fmla="*/ 6554051 w 7297409"/>
              <a:gd name="connsiteY3" fmla="*/ 4279329 h 5475605"/>
              <a:gd name="connsiteX4" fmla="*/ 6997396 w 7297409"/>
              <a:gd name="connsiteY4" fmla="*/ 857256 h 5475605"/>
              <a:gd name="connsiteX5" fmla="*/ 4642123 w 7297409"/>
              <a:gd name="connsiteY5" fmla="*/ 995802 h 5475605"/>
              <a:gd name="connsiteX6" fmla="*/ 4462014 w 7297409"/>
              <a:gd name="connsiteY6" fmla="*/ 109111 h 5475605"/>
              <a:gd name="connsiteX7" fmla="*/ 3312087 w 7297409"/>
              <a:gd name="connsiteY7" fmla="*/ 109111 h 5475605"/>
              <a:gd name="connsiteX8" fmla="*/ 3603032 w 7297409"/>
              <a:gd name="connsiteY8" fmla="*/ 954238 h 547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97409" h="5475605">
                <a:moveTo>
                  <a:pt x="3603032" y="954238"/>
                </a:moveTo>
                <a:cubicBezTo>
                  <a:pt x="3145832" y="1085856"/>
                  <a:pt x="1072269" y="176075"/>
                  <a:pt x="568887" y="898820"/>
                </a:cubicBezTo>
                <a:cubicBezTo>
                  <a:pt x="65505" y="1621565"/>
                  <a:pt x="-414785" y="4727293"/>
                  <a:pt x="582742" y="5290711"/>
                </a:cubicBezTo>
                <a:cubicBezTo>
                  <a:pt x="1580269" y="5854129"/>
                  <a:pt x="5484942" y="5018238"/>
                  <a:pt x="6554051" y="4279329"/>
                </a:cubicBezTo>
                <a:cubicBezTo>
                  <a:pt x="7623160" y="3540420"/>
                  <a:pt x="7316051" y="1404510"/>
                  <a:pt x="6997396" y="857256"/>
                </a:cubicBezTo>
                <a:cubicBezTo>
                  <a:pt x="6678741" y="310002"/>
                  <a:pt x="5064687" y="1120493"/>
                  <a:pt x="4642123" y="995802"/>
                </a:cubicBezTo>
                <a:cubicBezTo>
                  <a:pt x="4219559" y="871111"/>
                  <a:pt x="4683687" y="256893"/>
                  <a:pt x="4462014" y="109111"/>
                </a:cubicBezTo>
                <a:cubicBezTo>
                  <a:pt x="4240341" y="-38671"/>
                  <a:pt x="3452941" y="-34053"/>
                  <a:pt x="3312087" y="109111"/>
                </a:cubicBezTo>
                <a:cubicBezTo>
                  <a:pt x="3171233" y="252275"/>
                  <a:pt x="4060232" y="822620"/>
                  <a:pt x="3603032" y="954238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94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1603665" y="2285999"/>
            <a:ext cx="1219200" cy="10737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685800" y="2822863"/>
            <a:ext cx="952500" cy="8936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685800" y="3886200"/>
            <a:ext cx="1905000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362200" y="3647392"/>
            <a:ext cx="1295400" cy="95231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2933700" y="2670462"/>
            <a:ext cx="1219200" cy="304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304800" y="4080164"/>
            <a:ext cx="990600" cy="304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8601" y="0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PART B: Mrs. Gray and Ms. King has the </a:t>
            </a:r>
            <a:r>
              <a:rPr lang="en-US" sz="2200" b="1" dirty="0"/>
              <a:t>same number of triangles and quadrilaterals in </a:t>
            </a:r>
            <a:r>
              <a:rPr lang="en-US" sz="2200" b="1" dirty="0" smtClean="0"/>
              <a:t>both of their bags of shapes. </a:t>
            </a:r>
            <a:r>
              <a:rPr lang="en-US" sz="2200" b="1" dirty="0"/>
              <a:t>Write an expression that represents the total number of sides that </a:t>
            </a:r>
            <a:r>
              <a:rPr lang="en-US" sz="2200" b="1" dirty="0" smtClean="0"/>
              <a:t>we </a:t>
            </a:r>
            <a:r>
              <a:rPr lang="en-US" sz="2200" b="1" dirty="0"/>
              <a:t>have. If possible, write more than one expression to represent this total. </a:t>
            </a:r>
            <a:endParaRPr lang="en-US" sz="2200" dirty="0"/>
          </a:p>
        </p:txBody>
      </p:sp>
      <p:sp>
        <p:nvSpPr>
          <p:cNvPr id="16" name="Freeform 15"/>
          <p:cNvSpPr/>
          <p:nvPr/>
        </p:nvSpPr>
        <p:spPr>
          <a:xfrm>
            <a:off x="4696265" y="1867763"/>
            <a:ext cx="4226487" cy="4424801"/>
          </a:xfrm>
          <a:custGeom>
            <a:avLst/>
            <a:gdLst>
              <a:gd name="connsiteX0" fmla="*/ 3603032 w 7297409"/>
              <a:gd name="connsiteY0" fmla="*/ 954238 h 5475605"/>
              <a:gd name="connsiteX1" fmla="*/ 568887 w 7297409"/>
              <a:gd name="connsiteY1" fmla="*/ 898820 h 5475605"/>
              <a:gd name="connsiteX2" fmla="*/ 582742 w 7297409"/>
              <a:gd name="connsiteY2" fmla="*/ 5290711 h 5475605"/>
              <a:gd name="connsiteX3" fmla="*/ 6554051 w 7297409"/>
              <a:gd name="connsiteY3" fmla="*/ 4279329 h 5475605"/>
              <a:gd name="connsiteX4" fmla="*/ 6997396 w 7297409"/>
              <a:gd name="connsiteY4" fmla="*/ 857256 h 5475605"/>
              <a:gd name="connsiteX5" fmla="*/ 4642123 w 7297409"/>
              <a:gd name="connsiteY5" fmla="*/ 995802 h 5475605"/>
              <a:gd name="connsiteX6" fmla="*/ 4462014 w 7297409"/>
              <a:gd name="connsiteY6" fmla="*/ 109111 h 5475605"/>
              <a:gd name="connsiteX7" fmla="*/ 3312087 w 7297409"/>
              <a:gd name="connsiteY7" fmla="*/ 109111 h 5475605"/>
              <a:gd name="connsiteX8" fmla="*/ 3603032 w 7297409"/>
              <a:gd name="connsiteY8" fmla="*/ 954238 h 547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97409" h="5475605">
                <a:moveTo>
                  <a:pt x="3603032" y="954238"/>
                </a:moveTo>
                <a:cubicBezTo>
                  <a:pt x="3145832" y="1085856"/>
                  <a:pt x="1072269" y="176075"/>
                  <a:pt x="568887" y="898820"/>
                </a:cubicBezTo>
                <a:cubicBezTo>
                  <a:pt x="65505" y="1621565"/>
                  <a:pt x="-414785" y="4727293"/>
                  <a:pt x="582742" y="5290711"/>
                </a:cubicBezTo>
                <a:cubicBezTo>
                  <a:pt x="1580269" y="5854129"/>
                  <a:pt x="5484942" y="5018238"/>
                  <a:pt x="6554051" y="4279329"/>
                </a:cubicBezTo>
                <a:cubicBezTo>
                  <a:pt x="7623160" y="3540420"/>
                  <a:pt x="7316051" y="1404510"/>
                  <a:pt x="6997396" y="857256"/>
                </a:cubicBezTo>
                <a:cubicBezTo>
                  <a:pt x="6678741" y="310002"/>
                  <a:pt x="5064687" y="1120493"/>
                  <a:pt x="4642123" y="995802"/>
                </a:cubicBezTo>
                <a:cubicBezTo>
                  <a:pt x="4219559" y="871111"/>
                  <a:pt x="4683687" y="256893"/>
                  <a:pt x="4462014" y="109111"/>
                </a:cubicBezTo>
                <a:cubicBezTo>
                  <a:pt x="4240341" y="-38671"/>
                  <a:pt x="3452941" y="-34053"/>
                  <a:pt x="3312087" y="109111"/>
                </a:cubicBezTo>
                <a:cubicBezTo>
                  <a:pt x="3171233" y="252275"/>
                  <a:pt x="4060232" y="822620"/>
                  <a:pt x="3603032" y="954238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78814" y="1441916"/>
            <a:ext cx="4226487" cy="4424801"/>
          </a:xfrm>
          <a:custGeom>
            <a:avLst/>
            <a:gdLst>
              <a:gd name="connsiteX0" fmla="*/ 3603032 w 7297409"/>
              <a:gd name="connsiteY0" fmla="*/ 954238 h 5475605"/>
              <a:gd name="connsiteX1" fmla="*/ 568887 w 7297409"/>
              <a:gd name="connsiteY1" fmla="*/ 898820 h 5475605"/>
              <a:gd name="connsiteX2" fmla="*/ 582742 w 7297409"/>
              <a:gd name="connsiteY2" fmla="*/ 5290711 h 5475605"/>
              <a:gd name="connsiteX3" fmla="*/ 6554051 w 7297409"/>
              <a:gd name="connsiteY3" fmla="*/ 4279329 h 5475605"/>
              <a:gd name="connsiteX4" fmla="*/ 6997396 w 7297409"/>
              <a:gd name="connsiteY4" fmla="*/ 857256 h 5475605"/>
              <a:gd name="connsiteX5" fmla="*/ 4642123 w 7297409"/>
              <a:gd name="connsiteY5" fmla="*/ 995802 h 5475605"/>
              <a:gd name="connsiteX6" fmla="*/ 4462014 w 7297409"/>
              <a:gd name="connsiteY6" fmla="*/ 109111 h 5475605"/>
              <a:gd name="connsiteX7" fmla="*/ 3312087 w 7297409"/>
              <a:gd name="connsiteY7" fmla="*/ 109111 h 5475605"/>
              <a:gd name="connsiteX8" fmla="*/ 3603032 w 7297409"/>
              <a:gd name="connsiteY8" fmla="*/ 954238 h 547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97409" h="5475605">
                <a:moveTo>
                  <a:pt x="3603032" y="954238"/>
                </a:moveTo>
                <a:cubicBezTo>
                  <a:pt x="3145832" y="1085856"/>
                  <a:pt x="1072269" y="176075"/>
                  <a:pt x="568887" y="898820"/>
                </a:cubicBezTo>
                <a:cubicBezTo>
                  <a:pt x="65505" y="1621565"/>
                  <a:pt x="-414785" y="4727293"/>
                  <a:pt x="582742" y="5290711"/>
                </a:cubicBezTo>
                <a:cubicBezTo>
                  <a:pt x="1580269" y="5854129"/>
                  <a:pt x="5484942" y="5018238"/>
                  <a:pt x="6554051" y="4279329"/>
                </a:cubicBezTo>
                <a:cubicBezTo>
                  <a:pt x="7623160" y="3540420"/>
                  <a:pt x="7316051" y="1404510"/>
                  <a:pt x="6997396" y="857256"/>
                </a:cubicBezTo>
                <a:cubicBezTo>
                  <a:pt x="6678741" y="310002"/>
                  <a:pt x="5064687" y="1120493"/>
                  <a:pt x="4642123" y="995802"/>
                </a:cubicBezTo>
                <a:cubicBezTo>
                  <a:pt x="4219559" y="871111"/>
                  <a:pt x="4683687" y="256893"/>
                  <a:pt x="4462014" y="109111"/>
                </a:cubicBezTo>
                <a:cubicBezTo>
                  <a:pt x="4240341" y="-38671"/>
                  <a:pt x="3452941" y="-34053"/>
                  <a:pt x="3312087" y="109111"/>
                </a:cubicBezTo>
                <a:cubicBezTo>
                  <a:pt x="3171233" y="252275"/>
                  <a:pt x="4060232" y="822620"/>
                  <a:pt x="3603032" y="954238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/>
        </p:nvSpPr>
        <p:spPr>
          <a:xfrm>
            <a:off x="7467600" y="3041070"/>
            <a:ext cx="1219200" cy="304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/>
        </p:nvSpPr>
        <p:spPr>
          <a:xfrm>
            <a:off x="6546273" y="4583620"/>
            <a:ext cx="1295400" cy="95231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/>
          <p:cNvSpPr/>
          <p:nvPr/>
        </p:nvSpPr>
        <p:spPr>
          <a:xfrm>
            <a:off x="7325592" y="3384834"/>
            <a:ext cx="1219200" cy="10737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5182906" y="4583620"/>
            <a:ext cx="952500" cy="89361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7"/>
          <p:cNvSpPr/>
          <p:nvPr/>
        </p:nvSpPr>
        <p:spPr>
          <a:xfrm>
            <a:off x="6334992" y="3028259"/>
            <a:ext cx="990600" cy="304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4696265" y="2668043"/>
            <a:ext cx="1905000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929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4724400" y="2500745"/>
            <a:ext cx="1905000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1295400" y="3484418"/>
            <a:ext cx="1905000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305301" y="4232564"/>
            <a:ext cx="1905000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590800" y="4800600"/>
            <a:ext cx="1905000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2743200" y="3269672"/>
            <a:ext cx="1981200" cy="6096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1402773" y="2590800"/>
            <a:ext cx="1981200" cy="6096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8600" y="223766"/>
            <a:ext cx="845819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PART C: Each student in this class has a bag of shapes. </a:t>
            </a:r>
            <a:r>
              <a:rPr lang="en-US" sz="2200" b="1" dirty="0"/>
              <a:t>Write an expression that represents the total number of </a:t>
            </a:r>
            <a:r>
              <a:rPr lang="en-US" sz="2200" b="1" dirty="0" smtClean="0"/>
              <a:t>sides that are in every students bag of shapes </a:t>
            </a:r>
            <a:r>
              <a:rPr lang="en-US" sz="2200" b="1" dirty="0"/>
              <a:t>in the room. </a:t>
            </a:r>
          </a:p>
        </p:txBody>
      </p:sp>
      <p:sp>
        <p:nvSpPr>
          <p:cNvPr id="16" name="Freeform 15"/>
          <p:cNvSpPr/>
          <p:nvPr/>
        </p:nvSpPr>
        <p:spPr>
          <a:xfrm>
            <a:off x="497913" y="1331762"/>
            <a:ext cx="7297409" cy="5475605"/>
          </a:xfrm>
          <a:custGeom>
            <a:avLst/>
            <a:gdLst>
              <a:gd name="connsiteX0" fmla="*/ 3603032 w 7297409"/>
              <a:gd name="connsiteY0" fmla="*/ 954238 h 5475605"/>
              <a:gd name="connsiteX1" fmla="*/ 568887 w 7297409"/>
              <a:gd name="connsiteY1" fmla="*/ 898820 h 5475605"/>
              <a:gd name="connsiteX2" fmla="*/ 582742 w 7297409"/>
              <a:gd name="connsiteY2" fmla="*/ 5290711 h 5475605"/>
              <a:gd name="connsiteX3" fmla="*/ 6554051 w 7297409"/>
              <a:gd name="connsiteY3" fmla="*/ 4279329 h 5475605"/>
              <a:gd name="connsiteX4" fmla="*/ 6997396 w 7297409"/>
              <a:gd name="connsiteY4" fmla="*/ 857256 h 5475605"/>
              <a:gd name="connsiteX5" fmla="*/ 4642123 w 7297409"/>
              <a:gd name="connsiteY5" fmla="*/ 995802 h 5475605"/>
              <a:gd name="connsiteX6" fmla="*/ 4462014 w 7297409"/>
              <a:gd name="connsiteY6" fmla="*/ 109111 h 5475605"/>
              <a:gd name="connsiteX7" fmla="*/ 3312087 w 7297409"/>
              <a:gd name="connsiteY7" fmla="*/ 109111 h 5475605"/>
              <a:gd name="connsiteX8" fmla="*/ 3603032 w 7297409"/>
              <a:gd name="connsiteY8" fmla="*/ 954238 h 547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97409" h="5475605">
                <a:moveTo>
                  <a:pt x="3603032" y="954238"/>
                </a:moveTo>
                <a:cubicBezTo>
                  <a:pt x="3145832" y="1085856"/>
                  <a:pt x="1072269" y="176075"/>
                  <a:pt x="568887" y="898820"/>
                </a:cubicBezTo>
                <a:cubicBezTo>
                  <a:pt x="65505" y="1621565"/>
                  <a:pt x="-414785" y="4727293"/>
                  <a:pt x="582742" y="5290711"/>
                </a:cubicBezTo>
                <a:cubicBezTo>
                  <a:pt x="1580269" y="5854129"/>
                  <a:pt x="5484942" y="5018238"/>
                  <a:pt x="6554051" y="4279329"/>
                </a:cubicBezTo>
                <a:cubicBezTo>
                  <a:pt x="7623160" y="3540420"/>
                  <a:pt x="7316051" y="1404510"/>
                  <a:pt x="6997396" y="857256"/>
                </a:cubicBezTo>
                <a:cubicBezTo>
                  <a:pt x="6678741" y="310002"/>
                  <a:pt x="5064687" y="1120493"/>
                  <a:pt x="4642123" y="995802"/>
                </a:cubicBezTo>
                <a:cubicBezTo>
                  <a:pt x="4219559" y="871111"/>
                  <a:pt x="4683687" y="256893"/>
                  <a:pt x="4462014" y="109111"/>
                </a:cubicBezTo>
                <a:cubicBezTo>
                  <a:pt x="4240341" y="-38671"/>
                  <a:pt x="3452941" y="-34053"/>
                  <a:pt x="3312087" y="109111"/>
                </a:cubicBezTo>
                <a:cubicBezTo>
                  <a:pt x="3171233" y="252275"/>
                  <a:pt x="4060232" y="822620"/>
                  <a:pt x="3603032" y="954238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594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4724400" y="2500745"/>
            <a:ext cx="1905000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1295400" y="3484418"/>
            <a:ext cx="1905000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4305301" y="4232564"/>
            <a:ext cx="1905000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590800" y="4800600"/>
            <a:ext cx="1905000" cy="1524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2743200" y="3269672"/>
            <a:ext cx="1981200" cy="6096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1402773" y="2590800"/>
            <a:ext cx="1981200" cy="6096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28600" y="381000"/>
            <a:ext cx="845819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/>
              <a:t>How many triangles </a:t>
            </a:r>
            <a:r>
              <a:rPr lang="en-US" sz="2200" b="1" dirty="0"/>
              <a:t>and </a:t>
            </a:r>
            <a:r>
              <a:rPr lang="en-US" sz="2200" b="1" dirty="0" smtClean="0"/>
              <a:t>quadrilaterals are in one bag of shapes?  </a:t>
            </a:r>
            <a:endParaRPr lang="en-US" sz="2200" b="1" dirty="0"/>
          </a:p>
        </p:txBody>
      </p:sp>
      <p:sp>
        <p:nvSpPr>
          <p:cNvPr id="16" name="Freeform 15"/>
          <p:cNvSpPr/>
          <p:nvPr/>
        </p:nvSpPr>
        <p:spPr>
          <a:xfrm>
            <a:off x="497913" y="1331762"/>
            <a:ext cx="7297409" cy="5475605"/>
          </a:xfrm>
          <a:custGeom>
            <a:avLst/>
            <a:gdLst>
              <a:gd name="connsiteX0" fmla="*/ 3603032 w 7297409"/>
              <a:gd name="connsiteY0" fmla="*/ 954238 h 5475605"/>
              <a:gd name="connsiteX1" fmla="*/ 568887 w 7297409"/>
              <a:gd name="connsiteY1" fmla="*/ 898820 h 5475605"/>
              <a:gd name="connsiteX2" fmla="*/ 582742 w 7297409"/>
              <a:gd name="connsiteY2" fmla="*/ 5290711 h 5475605"/>
              <a:gd name="connsiteX3" fmla="*/ 6554051 w 7297409"/>
              <a:gd name="connsiteY3" fmla="*/ 4279329 h 5475605"/>
              <a:gd name="connsiteX4" fmla="*/ 6997396 w 7297409"/>
              <a:gd name="connsiteY4" fmla="*/ 857256 h 5475605"/>
              <a:gd name="connsiteX5" fmla="*/ 4642123 w 7297409"/>
              <a:gd name="connsiteY5" fmla="*/ 995802 h 5475605"/>
              <a:gd name="connsiteX6" fmla="*/ 4462014 w 7297409"/>
              <a:gd name="connsiteY6" fmla="*/ 109111 h 5475605"/>
              <a:gd name="connsiteX7" fmla="*/ 3312087 w 7297409"/>
              <a:gd name="connsiteY7" fmla="*/ 109111 h 5475605"/>
              <a:gd name="connsiteX8" fmla="*/ 3603032 w 7297409"/>
              <a:gd name="connsiteY8" fmla="*/ 954238 h 547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297409" h="5475605">
                <a:moveTo>
                  <a:pt x="3603032" y="954238"/>
                </a:moveTo>
                <a:cubicBezTo>
                  <a:pt x="3145832" y="1085856"/>
                  <a:pt x="1072269" y="176075"/>
                  <a:pt x="568887" y="898820"/>
                </a:cubicBezTo>
                <a:cubicBezTo>
                  <a:pt x="65505" y="1621565"/>
                  <a:pt x="-414785" y="4727293"/>
                  <a:pt x="582742" y="5290711"/>
                </a:cubicBezTo>
                <a:cubicBezTo>
                  <a:pt x="1580269" y="5854129"/>
                  <a:pt x="5484942" y="5018238"/>
                  <a:pt x="6554051" y="4279329"/>
                </a:cubicBezTo>
                <a:cubicBezTo>
                  <a:pt x="7623160" y="3540420"/>
                  <a:pt x="7316051" y="1404510"/>
                  <a:pt x="6997396" y="857256"/>
                </a:cubicBezTo>
                <a:cubicBezTo>
                  <a:pt x="6678741" y="310002"/>
                  <a:pt x="5064687" y="1120493"/>
                  <a:pt x="4642123" y="995802"/>
                </a:cubicBezTo>
                <a:cubicBezTo>
                  <a:pt x="4219559" y="871111"/>
                  <a:pt x="4683687" y="256893"/>
                  <a:pt x="4462014" y="109111"/>
                </a:cubicBezTo>
                <a:cubicBezTo>
                  <a:pt x="4240341" y="-38671"/>
                  <a:pt x="3452941" y="-34053"/>
                  <a:pt x="3312087" y="109111"/>
                </a:cubicBezTo>
                <a:cubicBezTo>
                  <a:pt x="3171233" y="252275"/>
                  <a:pt x="4060232" y="822620"/>
                  <a:pt x="3603032" y="954238"/>
                </a:cubicBezTo>
                <a:close/>
              </a:path>
            </a:pathLst>
          </a:custGeom>
          <a:solidFill>
            <a:schemeClr val="bg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574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81000"/>
            <a:ext cx="914399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/>
              <a:t>PART D: </a:t>
            </a:r>
            <a:r>
              <a:rPr lang="en-US" sz="2600" b="1" dirty="0"/>
              <a:t>Use the given values of </a:t>
            </a:r>
            <a:r>
              <a:rPr lang="en-US" sz="2600" dirty="0" smtClean="0"/>
              <a:t>𝒕 </a:t>
            </a:r>
            <a:r>
              <a:rPr lang="en-US" sz="2600" b="1" dirty="0"/>
              <a:t>and </a:t>
            </a:r>
            <a:r>
              <a:rPr lang="en-US" sz="2600" dirty="0" smtClean="0"/>
              <a:t>𝒒 </a:t>
            </a:r>
            <a:r>
              <a:rPr lang="en-US" sz="2600" b="1" dirty="0"/>
              <a:t>and your expression from part A</a:t>
            </a:r>
            <a:r>
              <a:rPr lang="en-US" sz="2600" b="1" dirty="0" smtClean="0"/>
              <a:t> </a:t>
            </a:r>
            <a:r>
              <a:rPr lang="en-US" sz="2600" b="1" dirty="0"/>
              <a:t>to determine the number of sides that should be found in your </a:t>
            </a:r>
            <a:r>
              <a:rPr lang="en-US" sz="2600" b="1" dirty="0" smtClean="0"/>
              <a:t>bag. </a:t>
            </a:r>
          </a:p>
          <a:p>
            <a:endParaRPr lang="en-US" sz="2600" b="1" dirty="0"/>
          </a:p>
          <a:p>
            <a:r>
              <a:rPr lang="en-US" sz="2600" b="1" dirty="0" smtClean="0"/>
              <a:t>PART E: </a:t>
            </a:r>
            <a:r>
              <a:rPr lang="en-US" sz="2600" b="1" dirty="0"/>
              <a:t>Use the same values for </a:t>
            </a:r>
            <a:r>
              <a:rPr lang="en-US" sz="2600" dirty="0" smtClean="0"/>
              <a:t>𝒕 </a:t>
            </a:r>
            <a:r>
              <a:rPr lang="en-US" sz="2600" b="1" dirty="0"/>
              <a:t>and </a:t>
            </a:r>
            <a:r>
              <a:rPr lang="en-US" sz="2600" dirty="0" smtClean="0"/>
              <a:t>𝒒 </a:t>
            </a:r>
            <a:r>
              <a:rPr lang="en-US" sz="2600" b="1" dirty="0"/>
              <a:t>and your expression from part </a:t>
            </a:r>
            <a:r>
              <a:rPr lang="en-US" sz="2600" b="1" dirty="0" smtClean="0"/>
              <a:t>B to </a:t>
            </a:r>
            <a:r>
              <a:rPr lang="en-US" sz="2600" b="1" dirty="0"/>
              <a:t>determine the number of sides that should be contained in your </a:t>
            </a:r>
            <a:r>
              <a:rPr lang="en-US" sz="2600" b="1" dirty="0" smtClean="0"/>
              <a:t>bag </a:t>
            </a:r>
            <a:r>
              <a:rPr lang="en-US" sz="2600" b="1" dirty="0"/>
              <a:t>and </a:t>
            </a:r>
            <a:r>
              <a:rPr lang="en-US" sz="2600" b="1" dirty="0" smtClean="0"/>
              <a:t>one of your classmates bag combined. </a:t>
            </a:r>
          </a:p>
          <a:p>
            <a:endParaRPr lang="en-US" sz="2600" b="1" dirty="0"/>
          </a:p>
          <a:p>
            <a:r>
              <a:rPr lang="en-US" sz="2600" b="1" dirty="0" smtClean="0"/>
              <a:t>PART F: </a:t>
            </a:r>
            <a:r>
              <a:rPr lang="en-US" sz="2600" b="1" dirty="0"/>
              <a:t>Use the same values for </a:t>
            </a:r>
            <a:r>
              <a:rPr lang="en-US" sz="2600" dirty="0" smtClean="0"/>
              <a:t>𝒕 </a:t>
            </a:r>
            <a:r>
              <a:rPr lang="en-US" sz="2600" b="1" dirty="0"/>
              <a:t>and </a:t>
            </a:r>
            <a:r>
              <a:rPr lang="en-US" sz="2600" dirty="0" smtClean="0"/>
              <a:t>𝒒 </a:t>
            </a:r>
            <a:r>
              <a:rPr lang="en-US" sz="2600" b="1" dirty="0"/>
              <a:t>and your expression from part C</a:t>
            </a:r>
            <a:r>
              <a:rPr lang="en-US" sz="2600" b="1" dirty="0" smtClean="0"/>
              <a:t> </a:t>
            </a:r>
            <a:r>
              <a:rPr lang="en-US" sz="2600" b="1" dirty="0"/>
              <a:t>to determine the number of sides that should be contained in all of the </a:t>
            </a:r>
            <a:r>
              <a:rPr lang="en-US" sz="2600" b="1" dirty="0" smtClean="0"/>
              <a:t>bags in the classroom </a:t>
            </a:r>
            <a:r>
              <a:rPr lang="en-US" sz="2600" b="1" dirty="0"/>
              <a:t>combined. </a:t>
            </a:r>
            <a:endParaRPr lang="en-US" sz="2600" b="1" dirty="0" smtClean="0"/>
          </a:p>
          <a:p>
            <a:endParaRPr lang="en-US" sz="2600" b="1" dirty="0"/>
          </a:p>
          <a:p>
            <a:r>
              <a:rPr lang="en-US" sz="2600" b="1" dirty="0" smtClean="0"/>
              <a:t>PART G: </a:t>
            </a:r>
            <a:r>
              <a:rPr lang="en-US" sz="2600" b="1" dirty="0"/>
              <a:t>What do you notice about the various expressions in parts E</a:t>
            </a:r>
            <a:r>
              <a:rPr lang="en-US" sz="2600" b="1" dirty="0" smtClean="0"/>
              <a:t> </a:t>
            </a:r>
            <a:r>
              <a:rPr lang="en-US" sz="2600" b="1" dirty="0"/>
              <a:t>and F</a:t>
            </a:r>
            <a:r>
              <a:rPr lang="en-US" sz="2600" b="1" dirty="0" smtClean="0"/>
              <a:t>?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95803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Example 1: Any Order, Any Grouping Property with Addition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2022764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eriod"/>
            </a:pPr>
            <a:r>
              <a:rPr lang="en-US" sz="2800" b="1" dirty="0" smtClean="0"/>
              <a:t>Rewrite </a:t>
            </a:r>
            <a:r>
              <a:rPr lang="en-US" sz="2800" dirty="0" smtClean="0"/>
              <a:t>𝟓𝒙 </a:t>
            </a:r>
            <a:r>
              <a:rPr lang="en-US" sz="2800" dirty="0"/>
              <a:t>+ </a:t>
            </a:r>
            <a:r>
              <a:rPr lang="en-US" sz="2800" dirty="0" smtClean="0"/>
              <a:t>𝟑𝒙 </a:t>
            </a:r>
            <a:r>
              <a:rPr lang="en-US" sz="2800" b="1" dirty="0"/>
              <a:t>and </a:t>
            </a:r>
            <a:r>
              <a:rPr lang="en-US" sz="2800" dirty="0" smtClean="0"/>
              <a:t>𝟓𝒙</a:t>
            </a:r>
            <a:r>
              <a:rPr lang="en-US" sz="2800" dirty="0"/>
              <a:t>−</a:t>
            </a:r>
            <a:r>
              <a:rPr lang="en-US" sz="2800" dirty="0" smtClean="0"/>
              <a:t>𝟑𝒙 </a:t>
            </a:r>
            <a:r>
              <a:rPr lang="en-US" sz="2800" b="1" dirty="0"/>
              <a:t>by combining like terms. </a:t>
            </a:r>
            <a:endParaRPr lang="en-US" sz="2800" b="1" dirty="0" smtClean="0"/>
          </a:p>
          <a:p>
            <a:endParaRPr lang="en-US" sz="2800" dirty="0"/>
          </a:p>
          <a:p>
            <a:r>
              <a:rPr lang="en-US" sz="2800" b="1" dirty="0"/>
              <a:t>Write the original expressions and expand each term using addition. What are the new expressions equivalent to?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4763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Example 1: Any Order, Any Grouping Property with Addition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022764"/>
            <a:ext cx="721517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b. Find the sum of </a:t>
            </a:r>
            <a:r>
              <a:rPr lang="en-US" sz="3000" dirty="0" smtClean="0"/>
              <a:t>𝟐𝒙 </a:t>
            </a:r>
            <a:r>
              <a:rPr lang="en-US" sz="3000" dirty="0"/>
              <a:t>+ </a:t>
            </a:r>
            <a:r>
              <a:rPr lang="en-US" sz="3000" dirty="0" smtClean="0"/>
              <a:t>𝟏 </a:t>
            </a:r>
            <a:r>
              <a:rPr lang="en-US" sz="3000" b="1" dirty="0"/>
              <a:t>and </a:t>
            </a:r>
            <a:r>
              <a:rPr lang="en-US" sz="3000" dirty="0" smtClean="0"/>
              <a:t>𝟓𝒙</a:t>
            </a:r>
            <a:r>
              <a:rPr lang="en-US" sz="3000" b="1" dirty="0"/>
              <a:t>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05460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576</Words>
  <Application>Microsoft Office PowerPoint</Application>
  <PresentationFormat>On-screen Show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Generating Equivalent Expressions</vt:lpstr>
      <vt:lpstr>Objective: I can generate equivalent expressions.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1: Any Order, Any Grouping Property with Addition </vt:lpstr>
      <vt:lpstr>Example 1: Any Order, Any Grouping Property with Addition </vt:lpstr>
      <vt:lpstr>Example 1: Any Order, Any Grouping Property with Addition </vt:lpstr>
      <vt:lpstr>Example 2: Any Order, Any Grouping with Multiplication </vt:lpstr>
      <vt:lpstr>Example 3: Any Order, Any Grouping in Expressions with Addition and Multiplication </vt:lpstr>
      <vt:lpstr>PRACTICE MAKES PERFECT</vt:lpstr>
      <vt:lpstr>EXIT TICKET</vt:lpstr>
    </vt:vector>
  </TitlesOfParts>
  <Company>Memphis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Generating Equivalent Expressions</dc:title>
  <dc:creator>Unistar</dc:creator>
  <cp:lastModifiedBy>Unistar</cp:lastModifiedBy>
  <cp:revision>16</cp:revision>
  <dcterms:created xsi:type="dcterms:W3CDTF">2015-10-27T17:22:51Z</dcterms:created>
  <dcterms:modified xsi:type="dcterms:W3CDTF">2015-10-27T20:44:19Z</dcterms:modified>
</cp:coreProperties>
</file>